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772400" cy="10058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2800" b="0" strike="noStrike" spc="-1">
              <a:solidFill>
                <a:srgbClr val="FFFFFF"/>
              </a:solidFill>
              <a:latin typeface="Comic Sans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ru-RU" sz="6000" b="0" strike="noStrike" spc="-1">
                <a:solidFill>
                  <a:srgbClr val="FFFFFF"/>
                </a:solidFill>
                <a:latin typeface="Comic Sans MS"/>
              </a:rPr>
              <a:t>Образец заголовка</a:t>
            </a:r>
            <a:endParaRPr lang="ru-RU" sz="6000" b="0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ldNum"/>
          </p:nvPr>
        </p:nvSpPr>
        <p:spPr>
          <a:xfrm>
            <a:off x="10667880" y="6325920"/>
            <a:ext cx="1274760" cy="4201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>
              <a:lnSpc>
                <a:spcPct val="100000"/>
              </a:lnSpc>
              <a:buNone/>
            </a:pPr>
            <a:fld id="{0A6F1116-CE33-49E9-8AA8-65755F1575DC}" type="slidenum">
              <a:rPr lang="ru-RU" sz="1800" b="0" strike="noStrike" spc="-1">
                <a:solidFill>
                  <a:srgbClr val="FFFFFF"/>
                </a:solidFill>
                <a:latin typeface="Calibri"/>
              </a:rPr>
              <a:t>‹#›</a:t>
            </a:fld>
            <a:endParaRPr lang="en-US" sz="18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FFFFFF"/>
                </a:solidFill>
                <a:latin typeface="Comic Sans MS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FFFFFF"/>
                </a:solidFill>
                <a:latin typeface="Comic Sans MS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FFFFFF"/>
                </a:solidFill>
                <a:latin typeface="Comic Sans MS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10363320" cy="2268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3200" b="0" strike="noStrike" spc="-1" dirty="0">
                <a:solidFill>
                  <a:schemeClr val="bg1"/>
                </a:solidFill>
                <a:latin typeface="Comic Sans MS"/>
                <a:ea typeface="Microsoft YaHei"/>
              </a:rPr>
              <a:t>Актуальные </a:t>
            </a:r>
            <a:r>
              <a:rPr lang="ru-RU" sz="3200" b="0" strike="noStrike" spc="-1" dirty="0" err="1">
                <a:solidFill>
                  <a:schemeClr val="bg1"/>
                </a:solidFill>
                <a:latin typeface="Comic Sans MS"/>
                <a:ea typeface="Microsoft YaHei"/>
              </a:rPr>
              <a:t>киберугрозы</a:t>
            </a:r>
            <a:r>
              <a:rPr lang="ru-RU" sz="3200" b="0" strike="noStrike" spc="-1" dirty="0">
                <a:solidFill>
                  <a:schemeClr val="bg1"/>
                </a:solidFill>
                <a:latin typeface="Comic Sans MS"/>
                <a:ea typeface="Microsoft YaHei"/>
              </a:rPr>
              <a:t> для НФО </a:t>
            </a:r>
            <a:r>
              <a:rPr dirty="0">
                <a:solidFill>
                  <a:schemeClr val="bg1"/>
                </a:solidFill>
              </a:rPr>
              <a:t/>
            </a:r>
            <a:br>
              <a:rPr dirty="0">
                <a:solidFill>
                  <a:schemeClr val="bg1"/>
                </a:solidFill>
              </a:rPr>
            </a:br>
            <a:r>
              <a:rPr lang="ru-RU" sz="3200" b="0" strike="noStrike" spc="-1" dirty="0">
                <a:solidFill>
                  <a:schemeClr val="bg1"/>
                </a:solidFill>
                <a:latin typeface="Comic Sans MS"/>
                <a:ea typeface="Microsoft YaHei"/>
              </a:rPr>
              <a:t>и регуляторные требования Положений</a:t>
            </a:r>
            <a:r>
              <a:rPr dirty="0">
                <a:solidFill>
                  <a:schemeClr val="bg1"/>
                </a:solidFill>
              </a:rPr>
              <a:t/>
            </a:r>
            <a:br>
              <a:rPr dirty="0">
                <a:solidFill>
                  <a:schemeClr val="bg1"/>
                </a:solidFill>
              </a:rPr>
            </a:br>
            <a:r>
              <a:rPr lang="ru-RU" sz="3200" b="0" strike="noStrike" spc="-1" dirty="0">
                <a:solidFill>
                  <a:schemeClr val="bg1"/>
                </a:solidFill>
                <a:latin typeface="Comic Sans MS"/>
                <a:ea typeface="Microsoft YaHei"/>
              </a:rPr>
              <a:t>№ 757-П и № 779-П </a:t>
            </a:r>
            <a:endParaRPr lang="ru-RU" sz="3200" b="0" strike="noStrike" spc="-1" dirty="0">
              <a:solidFill>
                <a:schemeClr val="bg1"/>
              </a:solidFill>
              <a:latin typeface="Calibri"/>
            </a:endParaRPr>
          </a:p>
          <a:p>
            <a:endParaRPr lang="ru-RU" sz="3200" b="0" strike="noStrike" spc="-1" dirty="0">
              <a:solidFill>
                <a:schemeClr val="bg1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/>
          </p:nvPr>
        </p:nvSpPr>
        <p:spPr>
          <a:xfrm>
            <a:off x="686160" y="1371600"/>
            <a:ext cx="10972440" cy="5486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FFFFFF"/>
                </a:solidFill>
                <a:latin typeface="Comic Sans MS"/>
              </a:rPr>
              <a:t>Обобщенная финансовая модель НФО: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5983B0"/>
                </a:solidFill>
                <a:latin typeface="Comic Sans MS"/>
                <a:ea typeface="Microsoft YaHei"/>
              </a:rPr>
              <a:t>Ограниченный круг</a:t>
            </a:r>
            <a:r>
              <a:rPr lang="ru-RU" sz="20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 </a:t>
            </a:r>
            <a:r>
              <a:rPr lang="ru-RU" sz="2000" b="1" strike="noStrike" spc="-1">
                <a:solidFill>
                  <a:srgbClr val="5983B0"/>
                </a:solidFill>
                <a:latin typeface="Comic Sans MS"/>
                <a:ea typeface="Microsoft YaHei"/>
              </a:rPr>
              <a:t>операций</a:t>
            </a:r>
            <a:r>
              <a:rPr lang="ru-RU" sz="2000" b="0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: ценные бумаги, валютные операции, взаимодействие с </a:t>
            </a: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 биржами, инвестиции,  торговля сырьем, управление активами — фонды и  M&amp;A и т. д. 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5983B0"/>
                </a:solidFill>
                <a:latin typeface="Comic Sans MS"/>
              </a:rPr>
              <a:t>Ввод / вывод денег</a:t>
            </a: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 через Банки 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5983B0"/>
                </a:solidFill>
                <a:latin typeface="Comic Sans MS"/>
              </a:rPr>
              <a:t>Основные транзакционные центры</a:t>
            </a: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 в РФ — это биржи,  </a:t>
            </a:r>
            <a:r>
              <a:rPr lang="ru-RU" sz="2200" b="1" strike="noStrike" spc="-1">
                <a:solidFill>
                  <a:srgbClr val="158466"/>
                </a:solidFill>
                <a:latin typeface="Comic Sans MS"/>
              </a:rPr>
              <a:t>10</a:t>
            </a:r>
            <a:endParaRPr lang="ru-RU" sz="22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Комиссионный доход по операциям физ. лиц как правило меньше, чем кредитный процент Банков, ROE банковского бизнеса  </a:t>
            </a:r>
            <a:r>
              <a:rPr lang="ru-RU" sz="2200" b="1" strike="noStrike" spc="-1">
                <a:solidFill>
                  <a:srgbClr val="158466"/>
                </a:solidFill>
                <a:latin typeface="Comic Sans MS"/>
              </a:rPr>
              <a:t>&gt;16%</a:t>
            </a: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, ROE НФО </a:t>
            </a:r>
            <a:r>
              <a:rPr lang="ru-RU" sz="2200" b="1" strike="noStrike" spc="-1">
                <a:solidFill>
                  <a:srgbClr val="158466"/>
                </a:solidFill>
                <a:latin typeface="Comic Sans MS"/>
              </a:rPr>
              <a:t>~10</a:t>
            </a: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 %, данные на 21 год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Количество крупных,  многофилиальных и многопрофильных  НФО — небольшое </a:t>
            </a:r>
            <a:r>
              <a:rPr lang="ru-RU" sz="2200" b="1" strike="noStrike" spc="-1">
                <a:solidFill>
                  <a:srgbClr val="158466"/>
                </a:solidFill>
                <a:latin typeface="Comic Sans MS"/>
              </a:rPr>
              <a:t>~ 50 </a:t>
            </a:r>
            <a:endParaRPr lang="ru-RU" sz="22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Большая часть НФО средние или небольшие, часто узко специализированные: как по функционалу так и по клинскому сегменту</a:t>
            </a:r>
          </a:p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432000" indent="-324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5800" y="457200"/>
            <a:ext cx="10972800" cy="5857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2800" b="0" strike="noStrike" spc="-1">
                <a:latin typeface="Comic Sans MS"/>
              </a:rPr>
              <a:t>Специфика НФО 1/2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4567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solidFill>
                  <a:srgbClr val="FFFFFF"/>
                </a:solidFill>
                <a:latin typeface="Comic Sans MS"/>
              </a:rPr>
              <a:t>Технологические аспекты работы НФО: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5983B0"/>
                </a:solidFill>
                <a:latin typeface="Comic Sans MS"/>
              </a:rPr>
              <a:t>On - line + Скорость  </a:t>
            </a: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осуществления торговых операций, например, для HFT трейдинга — скорость доставки заявки до биржи </a:t>
            </a:r>
            <a:r>
              <a:rPr lang="ru-RU" sz="2200" b="1" strike="noStrike" spc="-1">
                <a:solidFill>
                  <a:srgbClr val="158466"/>
                </a:solidFill>
                <a:latin typeface="Comic Sans MS"/>
              </a:rPr>
              <a:t>4 миллисекунды</a:t>
            </a: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 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Значительные объемы операций при трейдинге совершаются роботами </a:t>
            </a:r>
            <a:r>
              <a:rPr lang="ru-RU" sz="2000" b="1" strike="noStrike" spc="-1">
                <a:solidFill>
                  <a:srgbClr val="5983B0"/>
                </a:solidFill>
                <a:latin typeface="Comic Sans MS"/>
              </a:rPr>
              <a:t>автоматически</a:t>
            </a: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 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5983B0"/>
                </a:solidFill>
                <a:latin typeface="Comic Sans MS"/>
              </a:rPr>
              <a:t>Большие обороты, </a:t>
            </a: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например,у биржи ~ </a:t>
            </a:r>
            <a:r>
              <a:rPr lang="ru-RU" sz="2200" b="1" strike="noStrike" spc="-1">
                <a:solidFill>
                  <a:srgbClr val="158466"/>
                </a:solidFill>
                <a:latin typeface="Comic Sans MS"/>
              </a:rPr>
              <a:t>4 трл. руб</a:t>
            </a: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., в то время, как расходная часть бюджета РФ ~ </a:t>
            </a:r>
            <a:r>
              <a:rPr lang="ru-RU" sz="2200" b="1" strike="noStrike" spc="-1">
                <a:solidFill>
                  <a:srgbClr val="158466"/>
                </a:solidFill>
                <a:latin typeface="Comic Sans MS"/>
              </a:rPr>
              <a:t>20 трл. руб. </a:t>
            </a:r>
            <a:endParaRPr lang="ru-RU" sz="22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</a:rPr>
              <a:t>Определенная часть операций может быть реализована </a:t>
            </a:r>
            <a:r>
              <a:rPr lang="en-US" sz="2000" b="1" strike="noStrike" spc="-1">
                <a:solidFill>
                  <a:srgbClr val="5983B0"/>
                </a:solidFill>
                <a:latin typeface="Comic Sans MS"/>
              </a:rPr>
              <a:t>off</a:t>
            </a:r>
            <a:r>
              <a:rPr lang="ru-RU" sz="2000" b="1" strike="noStrike" spc="-1">
                <a:solidFill>
                  <a:srgbClr val="5983B0"/>
                </a:solidFill>
                <a:latin typeface="Comic Sans MS"/>
              </a:rPr>
              <a:t> — </a:t>
            </a:r>
            <a:r>
              <a:rPr lang="en-US" sz="2000" b="1" strike="noStrike" spc="-1">
                <a:solidFill>
                  <a:srgbClr val="5983B0"/>
                </a:solidFill>
                <a:latin typeface="Comic Sans MS"/>
              </a:rPr>
              <a:t>line</a:t>
            </a:r>
            <a:r>
              <a:rPr lang="ru-RU" sz="2000" b="1" strike="noStrike" spc="-1">
                <a:solidFill>
                  <a:srgbClr val="FFFFFF"/>
                </a:solidFill>
                <a:latin typeface="Comic Sans MS"/>
              </a:rPr>
              <a:t> 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5800" y="457200"/>
            <a:ext cx="10972800" cy="5857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2800" b="0" strike="noStrike" spc="-1">
                <a:latin typeface="Comic Sans MS"/>
              </a:rPr>
              <a:t>Специфика НФО 2/2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13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Вектора атаки, теоретически любые, но на практике согласно данным опроса, которые проводился НАУФОР в 2023 году отмечены: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- </a:t>
            </a:r>
            <a:r>
              <a:rPr lang="ru-RU" sz="1800" b="0" strike="noStrike" spc="-1">
                <a:solidFill>
                  <a:srgbClr val="FFFFFF"/>
                </a:solidFill>
                <a:latin typeface="Comic Sans MS"/>
              </a:rPr>
              <a:t>Единичные случаи </a:t>
            </a:r>
            <a:r>
              <a:rPr lang="ru-RU" sz="2000" b="1" strike="noStrike" spc="-1">
                <a:solidFill>
                  <a:srgbClr val="5983B0"/>
                </a:solidFill>
                <a:latin typeface="Comic Sans MS"/>
              </a:rPr>
              <a:t>DDOS</a:t>
            </a:r>
            <a:r>
              <a:rPr lang="ru-RU" sz="1800" b="0" strike="noStrike" spc="-1">
                <a:solidFill>
                  <a:srgbClr val="FFFFFF"/>
                </a:solidFill>
                <a:latin typeface="Comic Sans MS"/>
              </a:rPr>
              <a:t> без критичных последствий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FFFFFF"/>
                </a:solidFill>
                <a:latin typeface="Comic Sans MS"/>
              </a:rPr>
              <a:t>- </a:t>
            </a: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Попытки целевых атак  (</a:t>
            </a:r>
            <a:r>
              <a:rPr lang="ru-RU" sz="2000" b="1" strike="noStrike" spc="-1">
                <a:solidFill>
                  <a:srgbClr val="5983B0"/>
                </a:solidFill>
                <a:latin typeface="Comic Sans MS"/>
              </a:rPr>
              <a:t>APT</a:t>
            </a: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)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FFFFFF"/>
                </a:solidFill>
                <a:latin typeface="Comic Sans MS"/>
              </a:rPr>
              <a:t>- Фиксировались случаи попыток </a:t>
            </a:r>
            <a:r>
              <a:rPr lang="ru-RU" sz="2000" b="1" strike="noStrike" spc="-1">
                <a:solidFill>
                  <a:srgbClr val="5983B0"/>
                </a:solidFill>
                <a:latin typeface="Comic Sans MS"/>
              </a:rPr>
              <a:t>вирусного заражения 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FFFFFF"/>
                </a:solidFill>
                <a:latin typeface="Comic Sans MS"/>
              </a:rPr>
              <a:t>- Фиксировались единичные инциденты попыток </a:t>
            </a:r>
            <a:r>
              <a:rPr lang="ru-RU" sz="2000" b="1" strike="noStrike" spc="-1">
                <a:solidFill>
                  <a:srgbClr val="5983B0"/>
                </a:solidFill>
                <a:latin typeface="Comic Sans MS"/>
              </a:rPr>
              <a:t>утечки информации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Резонансных инцидентов ИБ в 2023 году в онтошении НФО практически не было.  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5800" y="457200"/>
            <a:ext cx="10972800" cy="5857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r>
              <a:rPr lang="ru-RU" sz="2800" b="0" strike="noStrike" spc="-1">
                <a:latin typeface="Comic Sans MS"/>
              </a:rPr>
              <a:t>Вектора атак на НФО 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/>
          </p:nvPr>
        </p:nvSpPr>
        <p:spPr>
          <a:xfrm>
            <a:off x="228960" y="1257120"/>
            <a:ext cx="11886840" cy="629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18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Согласно опросу НАУФОР за 2023 год — на 1 месте среди рисков ИБ для НФО  - </a:t>
            </a:r>
            <a:r>
              <a:rPr lang="ru-RU" sz="2000" b="1" strike="noStrike" spc="-1">
                <a:solidFill>
                  <a:srgbClr val="5983B0"/>
                </a:solidFill>
                <a:latin typeface="Comic Sans MS"/>
              </a:rPr>
              <a:t>Регуляторные риски ИБ:</a:t>
            </a:r>
            <a:r>
              <a:rPr lang="ru-RU" sz="18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 проверки регуляторов по ИБ, штрафы, ограничения, повышенная нагрузка и т. д.</a:t>
            </a:r>
            <a:endParaRPr lang="ru-RU" sz="18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endParaRPr lang="ru-RU" sz="18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5983B0"/>
                </a:solidFill>
                <a:latin typeface="Comic Sans MS"/>
              </a:rPr>
              <a:t>Этот риск легко объяснить -  НФО не увидели себя в регуляторке: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18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В основе регулирования ИБ и рисков для НФО - требования для Банков, где деньги легко вывести,  через дропперов</a:t>
            </a:r>
            <a:endParaRPr lang="ru-RU" sz="18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18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ГОСТ 57580 —   универсальный набор требований без привязки к бизнес процессам  </a:t>
            </a:r>
            <a:endParaRPr lang="ru-RU" sz="18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18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Процессы НФО не оформлены в виде стандарта доступного отрасли, нет рабочей отраслевой модели угроз, специфика риск профиля НФО не была принята во внимание </a:t>
            </a:r>
            <a:endParaRPr lang="ru-RU" sz="18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18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Понятие технологический участок - одопускает  широкое толкование  </a:t>
            </a:r>
            <a:endParaRPr lang="ru-RU" sz="18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endParaRPr lang="ru-RU" sz="18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85800" y="457200"/>
            <a:ext cx="10972800" cy="53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latin typeface="Comic Sans MS"/>
              </a:rPr>
              <a:t>История регулирования 1/2 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/>
          </p:nvPr>
        </p:nvSpPr>
        <p:spPr>
          <a:xfrm>
            <a:off x="228960" y="1257120"/>
            <a:ext cx="10972440" cy="5272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</a:rPr>
              <a:t>При обсуждении норм регулирования НАУФОР неоднократно формулировались предложения по улучшению с учетом риск профиля НФО: 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избыточных требований по ОУД4 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реализации подхода на основе PA DSS к безопасной разработке 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возможности использования SSL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упрощения формулировок и структуры документов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более гибкого риск профилирования НФО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использования уровней зрелости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пилотирования/обкатки требований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страхования операционных рисков 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переработки требований исходя из риск профиля   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 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5800" y="457200"/>
            <a:ext cx="10972800" cy="53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latin typeface="Comic Sans MS"/>
              </a:rPr>
              <a:t>История регулирования 1/3 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/>
          </p:nvPr>
        </p:nvSpPr>
        <p:spPr>
          <a:xfrm>
            <a:off x="228960" y="1257120"/>
            <a:ext cx="10972440" cy="51724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Не всегда экономически оправданные затраты на комплаенс с требованиями по ИБ: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стоимость мер защиты,  можно очень грубо оценить на 100 рабочих станций и 50 серверов от 10 000 000 рублей без учета операционных затрат на выполнение орг. мер, которые в зависимости от региона могут сильно варьироваться в пределах от  1 000 000 до 3 000 000 рублей и более 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Те цифра 15 000 000 рублей — реальный бюджет , плюс затраты на поддержание от 5 000 000 в год, итого за 3 года </a:t>
            </a:r>
            <a:r>
              <a:rPr lang="ru-RU" sz="2800" b="1" strike="noStrike" spc="-1">
                <a:solidFill>
                  <a:srgbClr val="5983B0"/>
                </a:solidFill>
                <a:latin typeface="Comic Sans MS"/>
              </a:rPr>
              <a:t>30 000 000</a:t>
            </a: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 рулей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FFFFFF"/>
                </a:solidFill>
                <a:highlight>
                  <a:srgbClr val="5983B0"/>
                </a:highlight>
                <a:latin typeface="Comic Sans MS"/>
              </a:rPr>
              <a:t>Вариант развития</a:t>
            </a: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: наличие профилактического уровень зрелости ИБ и страховая премия в </a:t>
            </a:r>
            <a:r>
              <a:rPr lang="ru-RU" sz="2200" b="1" strike="noStrike" spc="-1">
                <a:solidFill>
                  <a:srgbClr val="158466"/>
                </a:solidFill>
                <a:latin typeface="Comic Sans MS"/>
              </a:rPr>
              <a:t>1 000 000 </a:t>
            </a:r>
            <a:r>
              <a:rPr lang="ru-RU" sz="2000" b="0" strike="noStrike" spc="-1">
                <a:solidFill>
                  <a:srgbClr val="FFFFFF"/>
                </a:solidFill>
                <a:latin typeface="Comic Sans MS"/>
              </a:rPr>
              <a:t>рублей могли бы существенно облегчить ситуацию </a:t>
            </a: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 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85800" y="457200"/>
            <a:ext cx="10972800" cy="53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latin typeface="Comic Sans MS"/>
              </a:rPr>
              <a:t>История регулирования 1/4</a:t>
            </a:r>
            <a:endParaRPr lang="en-US" sz="2800" b="0" strike="noStrike" spc="-1">
              <a:latin typeface="Arial"/>
            </a:endParaRPr>
          </a:p>
        </p:txBody>
      </p:sp>
      <p:pic>
        <p:nvPicPr>
          <p:cNvPr id="52" name="Рисунок 51"/>
          <p:cNvPicPr/>
          <p:nvPr/>
        </p:nvPicPr>
        <p:blipFill>
          <a:blip r:embed="rId2"/>
          <a:stretch/>
        </p:blipFill>
        <p:spPr>
          <a:xfrm>
            <a:off x="11263320" y="360"/>
            <a:ext cx="929160" cy="942120"/>
          </a:xfrm>
          <a:prstGeom prst="rect">
            <a:avLst/>
          </a:prstGeom>
          <a:ln w="0">
            <a:noFill/>
          </a:ln>
          <a:effectLst>
            <a:outerShdw rotWithShape="0">
              <a:srgbClr val="000000"/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/>
          </p:nvPr>
        </p:nvSpPr>
        <p:spPr>
          <a:xfrm>
            <a:off x="228960" y="1257120"/>
            <a:ext cx="10972440" cy="530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</a:rPr>
              <a:t>Принять участие в работе регулятора по пересмотру требований, в т.ч. через НАУФОР 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</a:rPr>
              <a:t>Можно предложить в т.ч.: 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</a:rPr>
              <a:t>Типовые бизнес пр</a:t>
            </a:r>
            <a:r>
              <a:rPr lang="ru-RU" sz="20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оцессы НФО по лицензируемой деятельности 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Риск профиль НФО на основе типовых бизнес процессов 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Использование инструментария уровня зрелости ИБ для оценки ИБ в НФО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Фиксацией обязанности НФО раскрытия на сайте и/или на бирже и в условиях договоров с клиентами информации об уровне зрелости ИБ НФО — клиент сам будет решать в какое НФО обратится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Поддержки и развития инструментов страхования операционных рисков в НФО 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  <a:p>
            <a:pPr marL="864000" lvl="1" indent="-324000">
              <a:lnSpc>
                <a:spcPct val="9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ru-RU" sz="2000" b="1" strike="noStrike" spc="-1">
                <a:solidFill>
                  <a:srgbClr val="FFFFFF"/>
                </a:solidFill>
                <a:latin typeface="Comic Sans MS"/>
                <a:ea typeface="Microsoft YaHei"/>
              </a:rPr>
              <a:t> </a:t>
            </a:r>
            <a:endParaRPr lang="ru-RU" sz="2000" b="0" strike="noStrike" spc="-1">
              <a:solidFill>
                <a:srgbClr val="FFFFFF"/>
              </a:solidFill>
              <a:latin typeface="Comic Sans M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5800" y="457200"/>
            <a:ext cx="10972800" cy="5360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ru-RU" sz="2800" b="0" strike="noStrike" spc="-1">
                <a:latin typeface="Comic Sans MS"/>
              </a:rPr>
              <a:t>Что делать?</a:t>
            </a:r>
            <a:endParaRPr lang="en-US" sz="2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479</Words>
  <Application>Microsoft Office PowerPoint</Application>
  <PresentationFormat>Широкоэкранный</PresentationFormat>
  <Paragraphs>60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Microsoft YaHei</vt:lpstr>
      <vt:lpstr>Arial</vt:lpstr>
      <vt:lpstr>Calibri</vt:lpstr>
      <vt:lpstr>Comic Sans MS</vt:lpstr>
      <vt:lpstr>DejaVu Sans</vt:lpstr>
      <vt:lpstr>Symbol</vt:lpstr>
      <vt:lpstr>Times New Roman</vt:lpstr>
      <vt:lpstr>Wingdings</vt:lpstr>
      <vt:lpstr>Office Theme</vt:lpstr>
      <vt:lpstr>Актуальные киберугрозы для НФО  и регуляторные требования Положений № 757-П и № 779-П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ПАО Сбербанк России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Бажин Андрей Игоревич</dc:creator>
  <dc:description/>
  <cp:lastModifiedBy>DELL 5</cp:lastModifiedBy>
  <cp:revision>8</cp:revision>
  <dcterms:created xsi:type="dcterms:W3CDTF">2023-11-23T07:01:04Z</dcterms:created>
  <dcterms:modified xsi:type="dcterms:W3CDTF">2023-12-05T16:44:52Z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r8>1</vt:r8>
  </property>
</Properties>
</file>