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  <p:sldMasterId id="2147483659" r:id="rId3"/>
  </p:sldMasterIdLst>
  <p:notesMasterIdLst>
    <p:notesMasterId r:id="rId23"/>
  </p:notesMasterIdLst>
  <p:handoutMasterIdLst>
    <p:handoutMasterId r:id="rId24"/>
  </p:handoutMasterIdLst>
  <p:sldIdLst>
    <p:sldId id="375" r:id="rId4"/>
    <p:sldId id="393" r:id="rId5"/>
    <p:sldId id="419" r:id="rId6"/>
    <p:sldId id="428" r:id="rId7"/>
    <p:sldId id="427" r:id="rId8"/>
    <p:sldId id="429" r:id="rId9"/>
    <p:sldId id="431" r:id="rId10"/>
    <p:sldId id="423" r:id="rId11"/>
    <p:sldId id="417" r:id="rId12"/>
    <p:sldId id="414" r:id="rId13"/>
    <p:sldId id="433" r:id="rId14"/>
    <p:sldId id="397" r:id="rId15"/>
    <p:sldId id="434" r:id="rId16"/>
    <p:sldId id="422" r:id="rId17"/>
    <p:sldId id="406" r:id="rId18"/>
    <p:sldId id="407" r:id="rId19"/>
    <p:sldId id="408" r:id="rId20"/>
    <p:sldId id="305" r:id="rId21"/>
    <p:sldId id="374" r:id="rId22"/>
  </p:sldIdLst>
  <p:sldSz cx="9144000" cy="5143500" type="screen16x9"/>
  <p:notesSz cx="6797675" cy="9926638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26" userDrawn="1">
          <p15:clr>
            <a:srgbClr val="A4A3A4"/>
          </p15:clr>
        </p15:guide>
        <p15:guide id="3" orient="horz" pos="2822" userDrawn="1">
          <p15:clr>
            <a:srgbClr val="A4A3A4"/>
          </p15:clr>
        </p15:guide>
        <p15:guide id="4" pos="431" userDrawn="1">
          <p15:clr>
            <a:srgbClr val="A4A3A4"/>
          </p15:clr>
        </p15:guide>
        <p15:guide id="6" pos="3560" userDrawn="1">
          <p15:clr>
            <a:srgbClr val="A4A3A4"/>
          </p15:clr>
        </p15:guide>
        <p15:guide id="7" pos="5352" userDrawn="1">
          <p15:clr>
            <a:srgbClr val="A4A3A4"/>
          </p15:clr>
        </p15:guide>
        <p15:guide id="8" orient="horz" pos="872" userDrawn="1">
          <p15:clr>
            <a:srgbClr val="A4A3A4"/>
          </p15:clr>
        </p15:guide>
        <p15:guide id="10" pos="3742" userDrawn="1">
          <p15:clr>
            <a:srgbClr val="A4A3A4"/>
          </p15:clr>
        </p15:guide>
        <p15:guide id="12" orient="horz" pos="10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удинова" initials="Ольга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4"/>
    <a:srgbClr val="0065B2"/>
    <a:srgbClr val="00688A"/>
    <a:srgbClr val="005294"/>
    <a:srgbClr val="000000"/>
    <a:srgbClr val="031E46"/>
    <a:srgbClr val="266687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16" autoAdjust="0"/>
    <p:restoredTop sz="87982" autoAdjust="0"/>
  </p:normalViewPr>
  <p:slideViewPr>
    <p:cSldViewPr snapToGrid="0" snapToObjects="1" showGuides="1">
      <p:cViewPr varScale="1">
        <p:scale>
          <a:sx n="135" d="100"/>
          <a:sy n="135" d="100"/>
        </p:scale>
        <p:origin x="132" y="390"/>
      </p:cViewPr>
      <p:guideLst>
        <p:guide pos="226"/>
        <p:guide orient="horz" pos="2822"/>
        <p:guide pos="431"/>
        <p:guide pos="3560"/>
        <p:guide pos="5352"/>
        <p:guide orient="horz" pos="872"/>
        <p:guide pos="3742"/>
        <p:guide orient="horz" pos="1008"/>
      </p:guideLst>
    </p:cSldViewPr>
  </p:slideViewPr>
  <p:outlineViewPr>
    <p:cViewPr>
      <p:scale>
        <a:sx n="33" d="100"/>
        <a:sy n="33" d="100"/>
      </p:scale>
      <p:origin x="48" y="1104"/>
    </p:cViewPr>
  </p:outlineViewPr>
  <p:notesTextViewPr>
    <p:cViewPr>
      <p:scale>
        <a:sx n="50" d="100"/>
        <a:sy n="50" d="100"/>
      </p:scale>
      <p:origin x="0" y="0"/>
    </p:cViewPr>
  </p:notesTextViewPr>
  <p:notesViewPr>
    <p:cSldViewPr snapToGrid="0" snapToObjects="1">
      <p:cViewPr>
        <p:scale>
          <a:sx n="141" d="100"/>
          <a:sy n="141" d="100"/>
        </p:scale>
        <p:origin x="-1546" y="-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6E087-1BE3-164A-8F45-25DA02F525AF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C71E0-C43C-9F43-8633-CE0F0C8A4D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605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A7DA7-29C5-4901-B6C1-E3845F2279AB}" type="datetimeFigureOut">
              <a:rPr lang="ru-RU" smtClean="0"/>
              <a:pPr/>
              <a:t>11.04.2024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FD927-41BF-42A4-9354-ED5B79DF68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72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62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280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33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42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201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86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068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78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42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9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42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42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92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82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47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62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722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Индустрия </a:t>
            </a:r>
            <a:r>
              <a:rPr lang="ru-RU" dirty="0" err="1"/>
              <a:t>ПИФов</a:t>
            </a:r>
            <a:r>
              <a:rPr lang="ru-RU" dirty="0"/>
              <a:t> для неквалифицированных инвесторов состоит в основном из открытых </a:t>
            </a:r>
            <a:r>
              <a:rPr lang="ru-RU" dirty="0" err="1"/>
              <a:t>ПИФов</a:t>
            </a:r>
            <a:r>
              <a:rPr lang="ru-RU" dirty="0"/>
              <a:t>, их СЧА вместе с интервальными </a:t>
            </a:r>
            <a:r>
              <a:rPr lang="ru-RU" dirty="0" err="1"/>
              <a:t>ПИФами</a:t>
            </a:r>
            <a:r>
              <a:rPr lang="ru-RU" dirty="0"/>
              <a:t> на конец года составило около 460 млрд </a:t>
            </a:r>
            <a:r>
              <a:rPr lang="ru-RU" dirty="0" err="1"/>
              <a:t>руб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(0,4% к ВВП)</a:t>
            </a:r>
            <a:r>
              <a:rPr lang="ru-RU" dirty="0"/>
              <a:t>, увеличившись почти на 45%. К сожалению, объемы этой индустрии пока незначительны и это является одним из существенных недостатков российского финансового рынка, на котором я хотел бы обратить внимание.  Мы видим, что по мере роста интереса к финансовому рынку розничных инвесторов, интерес к </a:t>
            </a:r>
            <a:r>
              <a:rPr lang="ru-RU" dirty="0" err="1"/>
              <a:t>ПИФам</a:t>
            </a:r>
            <a:r>
              <a:rPr lang="ru-RU" dirty="0"/>
              <a:t> растет, но необходимы дополнительные усилия, в том числе законодательные, для того, чтобы они стали одним из предпочтительных вариантов инвестиций для индивидуальных инвесторов. Для мелких инвесторов – </a:t>
            </a:r>
            <a:r>
              <a:rPr lang="ru-RU" dirty="0" err="1"/>
              <a:t>ПИФы</a:t>
            </a:r>
            <a:r>
              <a:rPr lang="ru-RU" dirty="0"/>
              <a:t> – лучший способ диверсифицировать свои инвестиции и рассчитывать на профессиональное управление ими.</a:t>
            </a:r>
          </a:p>
          <a:p>
            <a:r>
              <a:rPr lang="ru-RU" dirty="0"/>
              <a:t>Событием  двух последних лет стало появление в России биржевых </a:t>
            </a:r>
            <a:r>
              <a:rPr lang="ru-RU" dirty="0" err="1"/>
              <a:t>ПИФов</a:t>
            </a:r>
            <a:r>
              <a:rPr lang="ru-RU" dirty="0"/>
              <a:t> –аналога </a:t>
            </a:r>
            <a:r>
              <a:rPr lang="en-US" dirty="0"/>
              <a:t>ETF</a:t>
            </a:r>
            <a:r>
              <a:rPr lang="ru-RU" dirty="0"/>
              <a:t>, представляется, что их, а среди них в первую очередь индексные, популярность будет расти, благодаря более низким издержкам, однако пока </a:t>
            </a:r>
            <a:r>
              <a:rPr lang="ru-RU" dirty="0">
                <a:solidFill>
                  <a:srgbClr val="FF0000"/>
                </a:solidFill>
              </a:rPr>
              <a:t>их число составляет  20 фондов,</a:t>
            </a:r>
            <a:r>
              <a:rPr lang="ru-RU" dirty="0"/>
              <a:t> а СЧА – только 16 млрд. руб. 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8A5216-23A9-FD48-B741-78F9E2A96D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D927-41BF-42A4-9354-ED5B79DF68E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32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1" y="1619740"/>
            <a:ext cx="5542193" cy="122505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200"/>
              </a:lnSpc>
              <a:defRPr sz="4200" b="1" i="0" baseline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Титульный</a:t>
            </a:r>
            <a:br>
              <a:rPr lang="ru-RU" dirty="0"/>
            </a:br>
            <a:r>
              <a:rPr lang="ru-RU" dirty="0"/>
              <a:t>слайд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76355" y="2845969"/>
            <a:ext cx="5521439" cy="1075095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 b="1" i="0">
                <a:solidFill>
                  <a:srgbClr val="0065B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Вводный текст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Bold</a:t>
            </a:r>
            <a:r>
              <a:rPr lang="ru-RU" dirty="0"/>
              <a:t> 1</a:t>
            </a:r>
            <a:r>
              <a:rPr lang="en-US" dirty="0"/>
              <a:t>2</a:t>
            </a:r>
            <a:r>
              <a:rPr lang="ru-RU" dirty="0"/>
              <a:t>/1</a:t>
            </a:r>
            <a:r>
              <a:rPr lang="en-US" dirty="0"/>
              <a:t>4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Ченте</a:t>
            </a:r>
            <a:r>
              <a:rPr lang="ru-RU" dirty="0"/>
              <a:t> </a:t>
            </a:r>
            <a:r>
              <a:rPr lang="ru-RU" dirty="0" err="1"/>
              <a:t>пработы</a:t>
            </a:r>
            <a:r>
              <a:rPr lang="ru-RU" dirty="0"/>
              <a:t>, </a:t>
            </a:r>
            <a:r>
              <a:rPr lang="ru-RU" dirty="0" err="1"/>
              <a:t>вышаетный</a:t>
            </a:r>
            <a:r>
              <a:rPr lang="ru-RU" dirty="0"/>
              <a:t> </a:t>
            </a:r>
            <a:r>
              <a:rPr lang="ru-RU" dirty="0" err="1"/>
              <a:t>удокпозволь</a:t>
            </a:r>
            <a:r>
              <a:rPr lang="ru-RU" dirty="0"/>
              <a:t> </a:t>
            </a:r>
            <a:r>
              <a:rPr lang="ru-RU" dirty="0" err="1"/>
              <a:t>проваши</a:t>
            </a:r>
            <a:r>
              <a:rPr lang="ru-RU" dirty="0"/>
              <a:t> </a:t>
            </a:r>
            <a:r>
              <a:rPr lang="ru-RU" dirty="0" err="1"/>
              <a:t>проля</a:t>
            </a:r>
            <a:r>
              <a:rPr lang="ru-RU" dirty="0"/>
              <a:t> </a:t>
            </a:r>
            <a:r>
              <a:rPr lang="ru-RU" dirty="0" err="1"/>
              <a:t>эленив</a:t>
            </a:r>
            <a:r>
              <a:rPr lang="ru-RU" dirty="0"/>
              <a:t> с и повторность </a:t>
            </a:r>
            <a:r>
              <a:rPr lang="ru-RU" dirty="0" err="1"/>
              <a:t>контому</a:t>
            </a:r>
            <a:br>
              <a:rPr lang="en-US" dirty="0"/>
            </a:br>
            <a:r>
              <a:rPr lang="ru-RU" dirty="0" err="1"/>
              <a:t>вышает</a:t>
            </a:r>
            <a:r>
              <a:rPr lang="ru-RU" dirty="0"/>
              <a:t> </a:t>
            </a:r>
            <a:r>
              <a:rPr lang="ru-RU" dirty="0" err="1"/>
              <a:t>верфекс</a:t>
            </a:r>
            <a:r>
              <a:rPr lang="ru-RU" dirty="0"/>
              <a:t> </a:t>
            </a:r>
            <a:r>
              <a:rPr lang="ru-RU" dirty="0" err="1"/>
              <a:t>подготов</a:t>
            </a:r>
            <a:r>
              <a:rPr lang="ru-RU" dirty="0"/>
              <a:t> </a:t>
            </a:r>
            <a:r>
              <a:rPr lang="ru-RU" dirty="0" err="1"/>
              <a:t>колюбым</a:t>
            </a:r>
            <a:r>
              <a:rPr lang="ru-RU" dirty="0"/>
              <a:t> </a:t>
            </a:r>
            <a:r>
              <a:rPr lang="ru-RU" dirty="0" err="1"/>
              <a:t>терфейсу</a:t>
            </a:r>
            <a:r>
              <a:rPr lang="ru-RU" dirty="0"/>
              <a:t> </a:t>
            </a:r>
            <a:r>
              <a:rPr lang="ru-RU" dirty="0" err="1"/>
              <a:t>испечивают</a:t>
            </a:r>
            <a:br>
              <a:rPr lang="en-US" dirty="0"/>
            </a:br>
            <a:r>
              <a:rPr lang="ru-RU" dirty="0" err="1"/>
              <a:t>аботорые</a:t>
            </a:r>
            <a:r>
              <a:rPr lang="ru-RU" dirty="0"/>
              <a:t> </a:t>
            </a:r>
            <a:r>
              <a:rPr lang="ru-RU" dirty="0" err="1"/>
              <a:t>элегаетный</a:t>
            </a:r>
            <a:r>
              <a:rPr lang="ru-RU" dirty="0"/>
              <a:t> котом. </a:t>
            </a:r>
            <a:r>
              <a:rPr lang="ru-RU" dirty="0" err="1"/>
              <a:t>Сех</a:t>
            </a:r>
            <a:r>
              <a:rPr lang="ru-RU" dirty="0"/>
              <a:t> поможет </a:t>
            </a:r>
            <a:r>
              <a:rPr lang="ru-RU" dirty="0" err="1"/>
              <a:t>пранить</a:t>
            </a:r>
            <a:r>
              <a:rPr lang="ru-RU" dirty="0"/>
              <a:t> и </a:t>
            </a:r>
            <a:r>
              <a:rPr lang="ru-RU" dirty="0" err="1"/>
              <a:t>прогла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1" y="2128806"/>
            <a:ext cx="6747581" cy="110251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200"/>
              </a:lnSpc>
              <a:defRPr sz="4200" b="1" i="0" baseline="0">
                <a:solidFill>
                  <a:srgbClr val="0068B4"/>
                </a:solidFill>
                <a:latin typeface="Arial"/>
              </a:defRPr>
            </a:lvl1pPr>
          </a:lstStyle>
          <a:p>
            <a:r>
              <a:rPr lang="ru-RU" dirty="0"/>
              <a:t>Спасибо</a:t>
            </a:r>
            <a:br>
              <a:rPr lang="ru-RU" dirty="0"/>
            </a:br>
            <a:r>
              <a:rPr lang="ru-RU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48643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0" y="557410"/>
            <a:ext cx="6338610" cy="49006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600" b="1" i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Заголовок в одну строку</a:t>
            </a:r>
          </a:p>
        </p:txBody>
      </p:sp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355601" y="4606054"/>
            <a:ext cx="2133599" cy="252706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EA98C2-3E57-BD49-A3BC-A1068961B15B}" type="slidenum">
              <a:rPr lang="ru-RU" smtClean="0">
                <a:solidFill>
                  <a:srgbClr val="0065B2"/>
                </a:solidFill>
              </a:rPr>
              <a:pPr/>
              <a:t>‹#›</a:t>
            </a:fld>
            <a:endParaRPr lang="ru-RU" dirty="0">
              <a:solidFill>
                <a:srgbClr val="0065B2"/>
              </a:solidFill>
            </a:endParaRPr>
          </a:p>
        </p:txBody>
      </p:sp>
      <p:sp>
        <p:nvSpPr>
          <p:cNvPr id="7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55600" y="1075950"/>
            <a:ext cx="4110794" cy="236869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 b="1" i="0">
                <a:solidFill>
                  <a:srgbClr val="0068B4"/>
                </a:solidFill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Капитализация рынка акций</a:t>
            </a:r>
          </a:p>
        </p:txBody>
      </p:sp>
    </p:spTree>
    <p:extLst>
      <p:ext uri="{BB962C8B-B14F-4D97-AF65-F5344CB8AC3E}">
        <p14:creationId xmlns:p14="http://schemas.microsoft.com/office/powerpoint/2010/main" val="2208925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0" y="557410"/>
            <a:ext cx="6338610" cy="623563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600" b="1" i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Заголовок в одну строку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55600" y="1376050"/>
            <a:ext cx="4203700" cy="88574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 b="1" i="0" baseline="0">
                <a:solidFill>
                  <a:srgbClr val="0065B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Вводный текст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Bold</a:t>
            </a:r>
            <a:r>
              <a:rPr lang="ru-RU" dirty="0"/>
              <a:t> 1</a:t>
            </a:r>
            <a:r>
              <a:rPr lang="en-US" dirty="0"/>
              <a:t>2</a:t>
            </a:r>
            <a:r>
              <a:rPr lang="ru-RU" dirty="0"/>
              <a:t>/1</a:t>
            </a:r>
            <a:r>
              <a:rPr lang="en-US" dirty="0"/>
              <a:t>4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Ченте</a:t>
            </a:r>
            <a:r>
              <a:rPr lang="ru-RU" dirty="0"/>
              <a:t> </a:t>
            </a:r>
            <a:r>
              <a:rPr lang="ru-RU" dirty="0" err="1"/>
              <a:t>пработы</a:t>
            </a:r>
            <a:r>
              <a:rPr lang="ru-RU" dirty="0"/>
              <a:t>, </a:t>
            </a:r>
            <a:r>
              <a:rPr lang="ru-RU" dirty="0" err="1"/>
              <a:t>вышаетный</a:t>
            </a:r>
            <a:r>
              <a:rPr lang="ru-RU" dirty="0"/>
              <a:t> </a:t>
            </a:r>
            <a:r>
              <a:rPr lang="ru-RU" dirty="0" err="1"/>
              <a:t>удокпозволь</a:t>
            </a:r>
            <a:r>
              <a:rPr lang="ru-RU" dirty="0"/>
              <a:t> </a:t>
            </a:r>
            <a:r>
              <a:rPr lang="ru-RU" dirty="0" err="1"/>
              <a:t>проваши</a:t>
            </a:r>
            <a:r>
              <a:rPr lang="ru-RU" dirty="0"/>
              <a:t> </a:t>
            </a:r>
            <a:r>
              <a:rPr lang="ru-RU" dirty="0" err="1"/>
              <a:t>проля</a:t>
            </a:r>
            <a:r>
              <a:rPr lang="ru-RU" dirty="0"/>
              <a:t> </a:t>
            </a:r>
            <a:r>
              <a:rPr lang="ru-RU" dirty="0" err="1"/>
              <a:t>эленив</a:t>
            </a:r>
            <a:r>
              <a:rPr lang="ru-RU" dirty="0"/>
              <a:t> повторность </a:t>
            </a:r>
            <a:r>
              <a:rPr lang="ru-RU" dirty="0" err="1"/>
              <a:t>контому</a:t>
            </a:r>
            <a:r>
              <a:rPr lang="en-US" dirty="0"/>
              <a:t> </a:t>
            </a:r>
            <a:r>
              <a:rPr lang="ru-RU" dirty="0" err="1"/>
              <a:t>вышает</a:t>
            </a:r>
            <a:r>
              <a:rPr lang="ru-RU" dirty="0"/>
              <a:t> </a:t>
            </a:r>
            <a:r>
              <a:rPr lang="ru-RU" dirty="0" err="1"/>
              <a:t>верфекс</a:t>
            </a:r>
            <a:r>
              <a:rPr lang="ru-RU" dirty="0"/>
              <a:t> </a:t>
            </a:r>
            <a:r>
              <a:rPr lang="ru-RU" dirty="0" err="1"/>
              <a:t>подготов</a:t>
            </a:r>
            <a:r>
              <a:rPr lang="ru-RU" dirty="0"/>
              <a:t> </a:t>
            </a:r>
            <a:r>
              <a:rPr lang="ru-RU" dirty="0" err="1"/>
              <a:t>колюбым</a:t>
            </a:r>
            <a:r>
              <a:rPr lang="ru-RU" dirty="0"/>
              <a:t> </a:t>
            </a:r>
            <a:r>
              <a:rPr lang="ru-RU" dirty="0" err="1"/>
              <a:t>терфейсу</a:t>
            </a:r>
            <a:r>
              <a:rPr lang="ru-RU" dirty="0"/>
              <a:t> </a:t>
            </a:r>
            <a:r>
              <a:rPr lang="ru-RU" dirty="0" err="1"/>
              <a:t>испечивают</a:t>
            </a:r>
            <a:r>
              <a:rPr lang="en-US" dirty="0"/>
              <a:t> </a:t>
            </a:r>
            <a:r>
              <a:rPr lang="ru-RU" dirty="0" err="1"/>
              <a:t>аботорые</a:t>
            </a:r>
            <a:r>
              <a:rPr lang="ru-RU" dirty="0"/>
              <a:t> </a:t>
            </a:r>
            <a:r>
              <a:rPr lang="ru-RU" dirty="0" err="1"/>
              <a:t>элегаетный</a:t>
            </a:r>
            <a:r>
              <a:rPr lang="ru-RU" dirty="0"/>
              <a:t> котом. </a:t>
            </a:r>
            <a:r>
              <a:rPr lang="ru-RU" dirty="0" err="1"/>
              <a:t>Сех</a:t>
            </a:r>
            <a:r>
              <a:rPr lang="ru-RU" dirty="0"/>
              <a:t> поможет </a:t>
            </a:r>
            <a:r>
              <a:rPr lang="ru-RU" dirty="0" err="1"/>
              <a:t>пранить</a:t>
            </a:r>
            <a:r>
              <a:rPr lang="ru-RU" dirty="0"/>
              <a:t> и </a:t>
            </a:r>
            <a:r>
              <a:rPr lang="ru-RU" dirty="0" err="1"/>
              <a:t>прогла</a:t>
            </a:r>
            <a:r>
              <a:rPr lang="ru-RU" dirty="0"/>
              <a:t>.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55601" y="2438400"/>
            <a:ext cx="4203700" cy="2057383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Текст,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 1</a:t>
            </a:r>
            <a:r>
              <a:rPr lang="en-US" dirty="0"/>
              <a:t>0</a:t>
            </a:r>
            <a:r>
              <a:rPr lang="ru-RU" dirty="0"/>
              <a:t>/1</a:t>
            </a:r>
            <a:r>
              <a:rPr lang="en-US" dirty="0"/>
              <a:t>2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Редактам</a:t>
            </a:r>
            <a:r>
              <a:rPr lang="ru-RU" dirty="0"/>
              <a:t> </a:t>
            </a:r>
            <a:r>
              <a:rPr lang="ru-RU" dirty="0" err="1"/>
              <a:t>сгенят</a:t>
            </a:r>
            <a:r>
              <a:rPr lang="ru-RU" dirty="0"/>
              <a:t> </a:t>
            </a:r>
            <a:r>
              <a:rPr lang="ru-RU" dirty="0" err="1"/>
              <a:t>публицы</a:t>
            </a:r>
            <a:r>
              <a:rPr lang="ru-RU" dirty="0"/>
              <a:t> и с </a:t>
            </a:r>
            <a:r>
              <a:rPr lang="ru-RU" dirty="0" err="1"/>
              <a:t>вышаетные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 равно проку </a:t>
            </a:r>
            <a:r>
              <a:rPr lang="ru-RU" dirty="0" err="1"/>
              <a:t>прокполь</a:t>
            </a:r>
            <a:r>
              <a:rPr lang="ru-RU" dirty="0"/>
              <a:t>. </a:t>
            </a:r>
            <a:r>
              <a:rPr lang="ru-RU" dirty="0" err="1"/>
              <a:t>Уктив</a:t>
            </a:r>
            <a:r>
              <a:rPr lang="ru-RU" dirty="0"/>
              <a:t> </a:t>
            </a:r>
            <a:r>
              <a:rPr lang="ru-RU" dirty="0" err="1"/>
              <a:t>водущей</a:t>
            </a:r>
            <a:r>
              <a:rPr lang="ru-RU" dirty="0"/>
              <a:t> у и </a:t>
            </a:r>
            <a:r>
              <a:rPr lang="ru-RU" dirty="0" err="1"/>
              <a:t>провки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 </a:t>
            </a:r>
            <a:r>
              <a:rPr lang="ru-RU" dirty="0" err="1"/>
              <a:t>просленять</a:t>
            </a:r>
            <a:r>
              <a:rPr lang="ru-RU" dirty="0"/>
              <a:t> </a:t>
            </a:r>
            <a:r>
              <a:rPr lang="ru-RU" dirty="0" err="1"/>
              <a:t>эффей</a:t>
            </a:r>
            <a:r>
              <a:rPr lang="ru-RU" dirty="0"/>
              <a:t>. </a:t>
            </a:r>
            <a:r>
              <a:rPr lang="ru-RU" dirty="0" err="1"/>
              <a:t>Мнования</a:t>
            </a:r>
            <a:r>
              <a:rPr lang="ru-RU" dirty="0"/>
              <a:t> </a:t>
            </a:r>
            <a:r>
              <a:rPr lang="ru-RU" dirty="0" err="1"/>
              <a:t>упрокумется</a:t>
            </a:r>
            <a:r>
              <a:rPr lang="ru-RU" dirty="0"/>
              <a:t> </a:t>
            </a:r>
            <a:r>
              <a:rPr lang="ru-RU" dirty="0" err="1"/>
              <a:t>бладывают</a:t>
            </a:r>
            <a:r>
              <a:rPr lang="ru-RU" dirty="0"/>
              <a:t> </a:t>
            </a:r>
            <a:r>
              <a:rPr lang="ru-RU" dirty="0" err="1"/>
              <a:t>аботапах</a:t>
            </a:r>
            <a:r>
              <a:rPr lang="ru-RU" dirty="0"/>
              <a:t> </a:t>
            </a:r>
            <a:r>
              <a:rPr lang="ru-RU" dirty="0" err="1"/>
              <a:t>печив</a:t>
            </a:r>
            <a:r>
              <a:rPr lang="ru-RU" dirty="0"/>
              <a:t> </a:t>
            </a:r>
            <a:r>
              <a:rPr lang="ru-RU" dirty="0" err="1"/>
              <a:t>огостигу</a:t>
            </a:r>
            <a:r>
              <a:rPr lang="ru-RU" dirty="0"/>
              <a:t>, </a:t>
            </a:r>
            <a:r>
              <a:rPr lang="ru-RU" dirty="0" err="1"/>
              <a:t>вать</a:t>
            </a:r>
            <a:r>
              <a:rPr lang="ru-RU" dirty="0"/>
              <a:t> </a:t>
            </a:r>
            <a:r>
              <a:rPr lang="ru-RU" dirty="0" err="1"/>
              <a:t>этабойт</a:t>
            </a:r>
            <a:r>
              <a:rPr lang="ru-RU" dirty="0"/>
              <a:t> </a:t>
            </a:r>
            <a:r>
              <a:rPr lang="ru-RU" dirty="0" err="1"/>
              <a:t>ельзова</a:t>
            </a:r>
            <a:r>
              <a:rPr lang="ru-RU" dirty="0"/>
              <a:t> </a:t>
            </a:r>
            <a:r>
              <a:rPr lang="ru-RU" dirty="0" err="1"/>
              <a:t>стронуменицы</a:t>
            </a:r>
            <a:r>
              <a:rPr lang="ru-RU" dirty="0"/>
              <a:t> мощные для боты </a:t>
            </a:r>
            <a:r>
              <a:rPr lang="ru-RU" dirty="0" err="1"/>
              <a:t>нерсием</a:t>
            </a:r>
            <a:r>
              <a:rPr lang="ru-RU" dirty="0"/>
              <a:t> </a:t>
            </a:r>
            <a:r>
              <a:rPr lang="ru-RU" dirty="0" err="1"/>
              <a:t>прединить</a:t>
            </a:r>
            <a:r>
              <a:rPr lang="ru-RU" dirty="0"/>
              <a:t> </a:t>
            </a:r>
            <a:r>
              <a:rPr lang="ru-RU" dirty="0" err="1"/>
              <a:t>эленент</a:t>
            </a:r>
            <a:r>
              <a:rPr lang="ru-RU" dirty="0"/>
              <a:t> </a:t>
            </a:r>
            <a:r>
              <a:rPr lang="ru-RU" dirty="0" err="1"/>
              <a:t>овтовенти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err="1"/>
              <a:t>Инстуше</a:t>
            </a:r>
            <a:r>
              <a:rPr lang="ru-RU" dirty="0"/>
              <a:t> </a:t>
            </a:r>
            <a:r>
              <a:rPr lang="ru-RU" dirty="0" err="1"/>
              <a:t>вкумению</a:t>
            </a:r>
            <a:r>
              <a:rPr lang="ru-RU" dirty="0"/>
              <a:t> </a:t>
            </a:r>
            <a:r>
              <a:rPr lang="ru-RU" dirty="0" err="1"/>
              <a:t>свозможет</a:t>
            </a:r>
            <a:r>
              <a:rPr lang="ru-RU" dirty="0"/>
              <a:t> вы зам те </a:t>
            </a:r>
            <a:r>
              <a:rPr lang="ru-RU" dirty="0" err="1"/>
              <a:t>будейстрам</a:t>
            </a:r>
            <a:r>
              <a:rPr lang="ru-RU" dirty="0"/>
              <a:t> </a:t>
            </a:r>
            <a:r>
              <a:rPr lang="ru-RU" dirty="0" err="1"/>
              <a:t>создаря</a:t>
            </a:r>
            <a:r>
              <a:rPr lang="ru-RU" dirty="0"/>
              <a:t> </a:t>
            </a:r>
            <a:r>
              <a:rPr lang="ru-RU" dirty="0" err="1"/>
              <a:t>указате</a:t>
            </a:r>
            <a:r>
              <a:rPr lang="ru-RU" dirty="0"/>
              <a:t> с </a:t>
            </a:r>
            <a:r>
              <a:rPr lang="ru-RU" dirty="0" err="1"/>
              <a:t>предокпо</a:t>
            </a:r>
            <a:r>
              <a:rPr lang="ru-RU" dirty="0"/>
              <a:t> любая </a:t>
            </a:r>
            <a:r>
              <a:rPr lang="ru-RU" dirty="0" err="1"/>
              <a:t>бликаций</a:t>
            </a:r>
            <a:r>
              <a:rPr lang="ru-RU" dirty="0"/>
              <a:t>. </a:t>
            </a:r>
            <a:r>
              <a:rPr lang="ru-RU" dirty="0" err="1"/>
              <a:t>Будостр</a:t>
            </a:r>
            <a:r>
              <a:rPr lang="ru-RU" dirty="0"/>
              <a:t> </a:t>
            </a:r>
            <a:r>
              <a:rPr lang="ru-RU" dirty="0" err="1"/>
              <a:t>укаций</a:t>
            </a:r>
            <a:r>
              <a:rPr lang="ru-RU" dirty="0"/>
              <a:t>. </a:t>
            </a:r>
            <a:r>
              <a:rPr lang="ru-RU" dirty="0" err="1"/>
              <a:t>Быстивать</a:t>
            </a:r>
            <a:r>
              <a:rPr lang="ru-RU" dirty="0"/>
              <a:t> </a:t>
            </a:r>
            <a:r>
              <a:rPr lang="ru-RU" dirty="0" err="1"/>
              <a:t>обесь</a:t>
            </a:r>
            <a:r>
              <a:rPr lang="ru-RU" dirty="0"/>
              <a:t> </a:t>
            </a:r>
            <a:r>
              <a:rPr lang="ru-RU" dirty="0" err="1"/>
              <a:t>удежнос</a:t>
            </a:r>
            <a:r>
              <a:rPr lang="ru-RU" dirty="0"/>
              <a:t> </a:t>
            </a:r>
            <a:r>
              <a:rPr lang="ru-RU" dirty="0" err="1"/>
              <a:t>твиемение</a:t>
            </a:r>
            <a:r>
              <a:rPr lang="ru-RU" dirty="0"/>
              <a:t> </a:t>
            </a:r>
            <a:r>
              <a:rPr lang="ru-RU" dirty="0" err="1"/>
              <a:t>рументе</a:t>
            </a:r>
            <a:r>
              <a:rPr lang="ru-RU" dirty="0"/>
              <a:t> </a:t>
            </a:r>
            <a:r>
              <a:rPr lang="ru-RU" dirty="0" err="1"/>
              <a:t>сполько</a:t>
            </a:r>
            <a:r>
              <a:rPr lang="ru-RU" dirty="0"/>
              <a:t> </a:t>
            </a:r>
            <a:r>
              <a:rPr lang="ru-RU" dirty="0" err="1"/>
              <a:t>периментом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И на </a:t>
            </a:r>
            <a:r>
              <a:rPr lang="ru-RU" dirty="0" err="1"/>
              <a:t>версие</a:t>
            </a:r>
            <a:r>
              <a:rPr lang="ru-RU" dirty="0"/>
              <a:t> </a:t>
            </a:r>
            <a:r>
              <a:rPr lang="ru-RU" dirty="0" err="1"/>
              <a:t>инить</a:t>
            </a:r>
            <a:r>
              <a:rPr lang="ru-RU" dirty="0"/>
              <a:t> </a:t>
            </a:r>
            <a:r>
              <a:rPr lang="ru-RU" dirty="0" err="1"/>
              <a:t>постворые</a:t>
            </a:r>
            <a:r>
              <a:rPr lang="ru-RU" dirty="0"/>
              <a:t> доку </a:t>
            </a:r>
            <a:r>
              <a:rPr lang="ru-RU" dirty="0" err="1"/>
              <a:t>предоку</a:t>
            </a:r>
            <a:r>
              <a:rPr lang="ru-RU" dirty="0"/>
              <a:t> </a:t>
            </a:r>
            <a:r>
              <a:rPr lang="ru-RU" dirty="0" err="1"/>
              <a:t>прединие</a:t>
            </a:r>
            <a:r>
              <a:rPr lang="ru-RU" dirty="0"/>
              <a:t> </a:t>
            </a:r>
            <a:r>
              <a:rPr lang="ru-RU" dirty="0" err="1"/>
              <a:t>инстов</a:t>
            </a:r>
            <a:r>
              <a:rPr lang="ru-RU" dirty="0"/>
              <a:t> </a:t>
            </a:r>
            <a:r>
              <a:rPr lang="ru-RU" dirty="0" err="1"/>
              <a:t>отоваммы</a:t>
            </a:r>
            <a:r>
              <a:rPr lang="ru-RU" dirty="0"/>
              <a:t> </a:t>
            </a:r>
            <a:r>
              <a:rPr lang="ru-RU" dirty="0" err="1"/>
              <a:t>позможе</a:t>
            </a:r>
            <a:r>
              <a:rPr lang="ru-RU" dirty="0"/>
              <a:t> </a:t>
            </a:r>
            <a:r>
              <a:rPr lang="ru-RU" dirty="0" err="1"/>
              <a:t>тектамется</a:t>
            </a:r>
            <a:r>
              <a:rPr lang="ru-RU" dirty="0"/>
              <a:t> </a:t>
            </a:r>
            <a:r>
              <a:rPr lang="ru-RU" dirty="0" err="1"/>
              <a:t>объектигает</a:t>
            </a:r>
            <a:r>
              <a:rPr lang="ru-RU" dirty="0"/>
              <a:t> </a:t>
            </a:r>
            <a:r>
              <a:rPr lang="ru-RU" dirty="0" err="1"/>
              <a:t>абсозмо</a:t>
            </a:r>
            <a:r>
              <a:rPr lang="ru-RU" dirty="0"/>
              <a:t> </a:t>
            </a:r>
            <a:r>
              <a:rPr lang="ru-RU" dirty="0" err="1"/>
              <a:t>жетельзов</a:t>
            </a:r>
            <a:br>
              <a:rPr lang="ru-RU" dirty="0"/>
            </a:br>
            <a:r>
              <a:rPr lang="ru-RU" dirty="0" err="1"/>
              <a:t>вание</a:t>
            </a:r>
            <a:r>
              <a:rPr lang="ru-RU" dirty="0"/>
              <a:t> в </a:t>
            </a:r>
            <a:r>
              <a:rPr lang="ru-RU" dirty="0" err="1"/>
              <a:t>вастрос</a:t>
            </a:r>
            <a:r>
              <a:rPr lang="ru-RU" dirty="0"/>
              <a:t> </a:t>
            </a:r>
            <a:r>
              <a:rPr lang="ru-RU" dirty="0" err="1"/>
              <a:t>ледывозвое</a:t>
            </a:r>
            <a:r>
              <a:rPr lang="ru-RU" dirty="0"/>
              <a:t> </a:t>
            </a:r>
            <a:r>
              <a:rPr lang="ru-RU" dirty="0" err="1"/>
              <a:t>докумерсие</a:t>
            </a:r>
            <a:r>
              <a:rPr lang="ru-RU" dirty="0"/>
              <a:t> </a:t>
            </a:r>
            <a:r>
              <a:rPr lang="ru-RU" dirty="0" err="1"/>
              <a:t>испечив</a:t>
            </a:r>
            <a:r>
              <a:rPr lang="ru-RU" dirty="0"/>
              <a:t>.</a:t>
            </a:r>
          </a:p>
        </p:txBody>
      </p:sp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355601" y="4606054"/>
            <a:ext cx="2133599" cy="252706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EA98C2-3E57-BD49-A3BC-A1068961B15B}" type="slidenum">
              <a:rPr lang="ru-RU" smtClean="0">
                <a:solidFill>
                  <a:srgbClr val="0065B2"/>
                </a:solidFill>
              </a:rPr>
              <a:pPr/>
              <a:t>‹#›</a:t>
            </a:fld>
            <a:endParaRPr lang="ru-RU" dirty="0">
              <a:solidFill>
                <a:srgbClr val="0065B2"/>
              </a:solidFill>
            </a:endParaRPr>
          </a:p>
        </p:txBody>
      </p:sp>
      <p:sp>
        <p:nvSpPr>
          <p:cNvPr id="7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4660558" y="1376051"/>
            <a:ext cx="4110794" cy="236869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 b="1" i="0">
                <a:solidFill>
                  <a:srgbClr val="0068B4"/>
                </a:solidFill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Брокеры и управляющие </a:t>
            </a:r>
          </a:p>
        </p:txBody>
      </p:sp>
    </p:spTree>
    <p:extLst>
      <p:ext uri="{BB962C8B-B14F-4D97-AF65-F5344CB8AC3E}">
        <p14:creationId xmlns:p14="http://schemas.microsoft.com/office/powerpoint/2010/main" val="3797477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55601" y="1376050"/>
            <a:ext cx="8404991" cy="842122"/>
          </a:xfrm>
          <a:prstGeom prst="rect">
            <a:avLst/>
          </a:prstGeom>
        </p:spPr>
        <p:txBody>
          <a:bodyPr lIns="0" tIns="0" rIns="0" bIns="0" numCol="2" spcCol="180000"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 baseline="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Текст,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 10/12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Редактам</a:t>
            </a:r>
            <a:r>
              <a:rPr lang="ru-RU" dirty="0"/>
              <a:t> </a:t>
            </a:r>
            <a:r>
              <a:rPr lang="ru-RU" dirty="0" err="1"/>
              <a:t>сгенят</a:t>
            </a:r>
            <a:r>
              <a:rPr lang="ru-RU" dirty="0"/>
              <a:t> </a:t>
            </a:r>
            <a:r>
              <a:rPr lang="ru-RU" dirty="0" err="1"/>
              <a:t>публицы</a:t>
            </a:r>
            <a:r>
              <a:rPr lang="ru-RU" dirty="0"/>
              <a:t> и с </a:t>
            </a:r>
            <a:r>
              <a:rPr lang="ru-RU" dirty="0" err="1"/>
              <a:t>вышаетные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 равно проку </a:t>
            </a:r>
            <a:r>
              <a:rPr lang="ru-RU" dirty="0" err="1"/>
              <a:t>прокполь</a:t>
            </a:r>
            <a:r>
              <a:rPr lang="ru-RU" dirty="0"/>
              <a:t>. </a:t>
            </a:r>
            <a:r>
              <a:rPr lang="ru-RU" dirty="0" err="1"/>
              <a:t>Уктив</a:t>
            </a:r>
            <a:r>
              <a:rPr lang="ru-RU" dirty="0"/>
              <a:t> </a:t>
            </a:r>
            <a:r>
              <a:rPr lang="ru-RU" dirty="0" err="1"/>
              <a:t>водущей</a:t>
            </a:r>
            <a:r>
              <a:rPr lang="ru-RU" dirty="0"/>
              <a:t> у и </a:t>
            </a:r>
            <a:r>
              <a:rPr lang="ru-RU" dirty="0" err="1"/>
              <a:t>провки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 </a:t>
            </a:r>
            <a:r>
              <a:rPr lang="ru-RU" dirty="0" err="1"/>
              <a:t>просленять</a:t>
            </a:r>
            <a:r>
              <a:rPr lang="ru-RU" dirty="0"/>
              <a:t> </a:t>
            </a:r>
            <a:r>
              <a:rPr lang="ru-RU" dirty="0" err="1"/>
              <a:t>эффей</a:t>
            </a:r>
            <a:r>
              <a:rPr lang="ru-RU" dirty="0"/>
              <a:t>. </a:t>
            </a:r>
            <a:r>
              <a:rPr lang="ru-RU" dirty="0" err="1"/>
              <a:t>Мнования</a:t>
            </a:r>
            <a:r>
              <a:rPr lang="ru-RU" dirty="0"/>
              <a:t> </a:t>
            </a:r>
            <a:r>
              <a:rPr lang="ru-RU" dirty="0" err="1"/>
              <a:t>упрокумется</a:t>
            </a:r>
            <a:r>
              <a:rPr lang="ru-RU" dirty="0"/>
              <a:t> </a:t>
            </a:r>
            <a:r>
              <a:rPr lang="ru-RU" dirty="0" err="1"/>
              <a:t>бладывают</a:t>
            </a:r>
            <a:r>
              <a:rPr lang="ru-RU" dirty="0"/>
              <a:t> </a:t>
            </a:r>
            <a:r>
              <a:rPr lang="ru-RU" dirty="0" err="1"/>
              <a:t>аботапах</a:t>
            </a:r>
            <a:r>
              <a:rPr lang="ru-RU" dirty="0"/>
              <a:t> </a:t>
            </a:r>
            <a:r>
              <a:rPr lang="ru-RU" dirty="0" err="1"/>
              <a:t>печив</a:t>
            </a:r>
            <a:r>
              <a:rPr lang="ru-RU" dirty="0"/>
              <a:t> </a:t>
            </a:r>
            <a:r>
              <a:rPr lang="ru-RU" dirty="0" err="1"/>
              <a:t>огостигу</a:t>
            </a:r>
            <a:r>
              <a:rPr lang="ru-RU" dirty="0"/>
              <a:t>, </a:t>
            </a:r>
            <a:r>
              <a:rPr lang="ru-RU" dirty="0" err="1"/>
              <a:t>вать</a:t>
            </a:r>
            <a:r>
              <a:rPr lang="ru-RU" dirty="0"/>
              <a:t> </a:t>
            </a:r>
            <a:r>
              <a:rPr lang="ru-RU" dirty="0" err="1"/>
              <a:t>этабойт</a:t>
            </a:r>
            <a:r>
              <a:rPr lang="ru-RU" dirty="0"/>
              <a:t> </a:t>
            </a:r>
            <a:r>
              <a:rPr lang="ru-RU" dirty="0" err="1"/>
              <a:t>ельзова</a:t>
            </a:r>
            <a:r>
              <a:rPr lang="ru-RU" dirty="0"/>
              <a:t> </a:t>
            </a:r>
            <a:r>
              <a:rPr lang="ru-RU" dirty="0" err="1"/>
              <a:t>стронуменицы</a:t>
            </a:r>
            <a:r>
              <a:rPr lang="ru-RU" dirty="0"/>
              <a:t> мощные для боты </a:t>
            </a:r>
            <a:r>
              <a:rPr lang="ru-RU" dirty="0" err="1"/>
              <a:t>нерсием</a:t>
            </a:r>
            <a:r>
              <a:rPr lang="ru-RU" dirty="0"/>
              <a:t> </a:t>
            </a:r>
            <a:r>
              <a:rPr lang="ru-RU" dirty="0" err="1"/>
              <a:t>прединить</a:t>
            </a:r>
            <a:r>
              <a:rPr lang="ru-RU" dirty="0"/>
              <a:t> </a:t>
            </a:r>
            <a:r>
              <a:rPr lang="ru-RU" dirty="0" err="1"/>
              <a:t>эленент</a:t>
            </a:r>
            <a:r>
              <a:rPr lang="ru-RU" dirty="0"/>
              <a:t> </a:t>
            </a:r>
            <a:r>
              <a:rPr lang="ru-RU" dirty="0" err="1"/>
              <a:t>овтовенти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Подзаголовок</a:t>
            </a:r>
          </a:p>
          <a:p>
            <a:pPr lvl="0"/>
            <a:r>
              <a:rPr lang="ru-RU" dirty="0" err="1"/>
              <a:t>Инстуше</a:t>
            </a:r>
            <a:r>
              <a:rPr lang="ru-RU" dirty="0"/>
              <a:t> </a:t>
            </a:r>
            <a:r>
              <a:rPr lang="ru-RU" dirty="0" err="1"/>
              <a:t>вкумению</a:t>
            </a:r>
            <a:r>
              <a:rPr lang="ru-RU" dirty="0"/>
              <a:t> </a:t>
            </a:r>
            <a:r>
              <a:rPr lang="ru-RU" dirty="0" err="1"/>
              <a:t>свозможет</a:t>
            </a:r>
            <a:r>
              <a:rPr lang="ru-RU" dirty="0"/>
              <a:t> вы зам те </a:t>
            </a:r>
            <a:r>
              <a:rPr lang="ru-RU" dirty="0" err="1"/>
              <a:t>будейстрам</a:t>
            </a:r>
            <a:r>
              <a:rPr lang="ru-RU" dirty="0"/>
              <a:t> </a:t>
            </a:r>
            <a:r>
              <a:rPr lang="ru-RU" dirty="0" err="1"/>
              <a:t>создаря</a:t>
            </a:r>
            <a:r>
              <a:rPr lang="ru-RU" dirty="0"/>
              <a:t> </a:t>
            </a:r>
            <a:r>
              <a:rPr lang="ru-RU" dirty="0" err="1"/>
              <a:t>указате</a:t>
            </a:r>
            <a:r>
              <a:rPr lang="ru-RU" dirty="0"/>
              <a:t> с </a:t>
            </a:r>
            <a:r>
              <a:rPr lang="ru-RU" dirty="0" err="1"/>
              <a:t>предокпо</a:t>
            </a:r>
            <a:r>
              <a:rPr lang="ru-RU" dirty="0"/>
              <a:t> любая </a:t>
            </a:r>
            <a:r>
              <a:rPr lang="ru-RU" dirty="0" err="1"/>
              <a:t>бликаций</a:t>
            </a:r>
            <a:r>
              <a:rPr lang="ru-RU" dirty="0"/>
              <a:t>. </a:t>
            </a:r>
            <a:r>
              <a:rPr lang="ru-RU" dirty="0" err="1"/>
              <a:t>Будостр</a:t>
            </a:r>
            <a:r>
              <a:rPr lang="ru-RU" dirty="0"/>
              <a:t> </a:t>
            </a:r>
            <a:r>
              <a:rPr lang="ru-RU" dirty="0" err="1"/>
              <a:t>укаций</a:t>
            </a:r>
            <a:r>
              <a:rPr lang="ru-RU" dirty="0"/>
              <a:t>. </a:t>
            </a:r>
            <a:r>
              <a:rPr lang="ru-RU" dirty="0" err="1"/>
              <a:t>Быстивать</a:t>
            </a:r>
            <a:r>
              <a:rPr lang="ru-RU" dirty="0"/>
              <a:t> </a:t>
            </a:r>
            <a:r>
              <a:rPr lang="ru-RU" dirty="0" err="1"/>
              <a:t>обесь</a:t>
            </a:r>
            <a:r>
              <a:rPr lang="ru-RU" dirty="0"/>
              <a:t> </a:t>
            </a:r>
            <a:r>
              <a:rPr lang="ru-RU" dirty="0" err="1"/>
              <a:t>удежнос</a:t>
            </a:r>
            <a:r>
              <a:rPr lang="ru-RU" dirty="0"/>
              <a:t> </a:t>
            </a:r>
            <a:r>
              <a:rPr lang="ru-RU" dirty="0" err="1"/>
              <a:t>твиемение</a:t>
            </a:r>
            <a:r>
              <a:rPr lang="ru-RU" dirty="0"/>
              <a:t> </a:t>
            </a:r>
            <a:r>
              <a:rPr lang="ru-RU" dirty="0" err="1"/>
              <a:t>рументе</a:t>
            </a:r>
            <a:r>
              <a:rPr lang="ru-RU" dirty="0"/>
              <a:t> </a:t>
            </a:r>
            <a:r>
              <a:rPr lang="ru-RU" dirty="0" err="1"/>
              <a:t>сполько</a:t>
            </a:r>
            <a:r>
              <a:rPr lang="ru-RU" dirty="0"/>
              <a:t> </a:t>
            </a:r>
            <a:r>
              <a:rPr lang="ru-RU" dirty="0" err="1"/>
              <a:t>периментом</a:t>
            </a:r>
            <a:r>
              <a:rPr lang="ru-RU" dirty="0"/>
              <a:t>. На </a:t>
            </a:r>
            <a:r>
              <a:rPr lang="ru-RU" dirty="0" err="1"/>
              <a:t>версие</a:t>
            </a:r>
            <a:r>
              <a:rPr lang="ru-RU" dirty="0"/>
              <a:t> </a:t>
            </a:r>
            <a:r>
              <a:rPr lang="ru-RU" dirty="0" err="1"/>
              <a:t>инить</a:t>
            </a:r>
            <a:r>
              <a:rPr lang="ru-RU" dirty="0"/>
              <a:t> </a:t>
            </a:r>
            <a:r>
              <a:rPr lang="ru-RU" dirty="0" err="1"/>
              <a:t>постворые</a:t>
            </a:r>
            <a:r>
              <a:rPr lang="ru-RU" dirty="0"/>
              <a:t> доку </a:t>
            </a:r>
            <a:r>
              <a:rPr lang="ru-RU" dirty="0" err="1"/>
              <a:t>предоку</a:t>
            </a:r>
            <a:r>
              <a:rPr lang="ru-RU" dirty="0"/>
              <a:t> </a:t>
            </a:r>
            <a:r>
              <a:rPr lang="ru-RU" dirty="0" err="1"/>
              <a:t>прединие</a:t>
            </a:r>
            <a:r>
              <a:rPr lang="ru-RU" dirty="0"/>
              <a:t> </a:t>
            </a:r>
            <a:r>
              <a:rPr lang="ru-RU" dirty="0" err="1"/>
              <a:t>инстов</a:t>
            </a:r>
            <a:endParaRPr lang="ru-RU" dirty="0"/>
          </a:p>
        </p:txBody>
      </p:sp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0" y="548627"/>
            <a:ext cx="6338610" cy="827423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600" b="1" i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Двухстрочный</a:t>
            </a:r>
            <a:br>
              <a:rPr lang="ru-RU" dirty="0"/>
            </a:br>
            <a:r>
              <a:rPr lang="ru-RU" dirty="0"/>
              <a:t>заголовок</a:t>
            </a:r>
          </a:p>
        </p:txBody>
      </p:sp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355601" y="4606054"/>
            <a:ext cx="2133599" cy="252706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EA98C2-3E57-BD49-A3BC-A1068961B15B}" type="slidenum">
              <a:rPr lang="ru-RU" smtClean="0">
                <a:solidFill>
                  <a:srgbClr val="0065B2"/>
                </a:solidFill>
              </a:rPr>
              <a:pPr/>
              <a:t>‹#›</a:t>
            </a:fld>
            <a:endParaRPr lang="ru-RU" dirty="0">
              <a:solidFill>
                <a:srgbClr val="0065B2"/>
              </a:solidFill>
            </a:endParaRP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355601" y="2414781"/>
            <a:ext cx="6338610" cy="230212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400" b="1" i="0">
                <a:solidFill>
                  <a:srgbClr val="0068B4"/>
                </a:solidFill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Индивидуальные инвестиционные счета </a:t>
            </a:r>
          </a:p>
        </p:txBody>
      </p:sp>
    </p:spTree>
    <p:extLst>
      <p:ext uri="{BB962C8B-B14F-4D97-AF65-F5344CB8AC3E}">
        <p14:creationId xmlns:p14="http://schemas.microsoft.com/office/powerpoint/2010/main" val="377995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0" y="557410"/>
            <a:ext cx="6338610" cy="623563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600" b="1" i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Заголовок в одну строку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55600" y="1376050"/>
            <a:ext cx="6338610" cy="88574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 b="1" i="0" baseline="0">
                <a:solidFill>
                  <a:srgbClr val="0065B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Вводный текст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Bold</a:t>
            </a:r>
            <a:r>
              <a:rPr lang="ru-RU" dirty="0"/>
              <a:t> 1</a:t>
            </a:r>
            <a:r>
              <a:rPr lang="en-US" dirty="0"/>
              <a:t>2</a:t>
            </a:r>
            <a:r>
              <a:rPr lang="ru-RU" dirty="0"/>
              <a:t>/1</a:t>
            </a:r>
            <a:r>
              <a:rPr lang="en-US" dirty="0"/>
              <a:t>4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Ченте</a:t>
            </a:r>
            <a:r>
              <a:rPr lang="ru-RU" dirty="0"/>
              <a:t> </a:t>
            </a:r>
            <a:r>
              <a:rPr lang="ru-RU" dirty="0" err="1"/>
              <a:t>пработы</a:t>
            </a:r>
            <a:r>
              <a:rPr lang="ru-RU" dirty="0"/>
              <a:t>, </a:t>
            </a:r>
            <a:r>
              <a:rPr lang="ru-RU" dirty="0" err="1"/>
              <a:t>вышаетный</a:t>
            </a:r>
            <a:r>
              <a:rPr lang="ru-RU" dirty="0"/>
              <a:t> </a:t>
            </a:r>
            <a:r>
              <a:rPr lang="ru-RU" dirty="0" err="1"/>
              <a:t>удокпозволь</a:t>
            </a:r>
            <a:r>
              <a:rPr lang="ru-RU" dirty="0"/>
              <a:t> </a:t>
            </a:r>
            <a:r>
              <a:rPr lang="ru-RU" dirty="0" err="1"/>
              <a:t>проваши</a:t>
            </a:r>
            <a:r>
              <a:rPr lang="ru-RU" dirty="0"/>
              <a:t> </a:t>
            </a:r>
            <a:r>
              <a:rPr lang="ru-RU" dirty="0" err="1"/>
              <a:t>проля</a:t>
            </a:r>
            <a:r>
              <a:rPr lang="ru-RU" dirty="0"/>
              <a:t> </a:t>
            </a:r>
            <a:r>
              <a:rPr lang="ru-RU" dirty="0" err="1"/>
              <a:t>эленив</a:t>
            </a:r>
            <a:r>
              <a:rPr lang="ru-RU" dirty="0"/>
              <a:t> с и повторность </a:t>
            </a:r>
            <a:r>
              <a:rPr lang="ru-RU" dirty="0" err="1"/>
              <a:t>контому</a:t>
            </a:r>
            <a:r>
              <a:rPr lang="en-US" dirty="0"/>
              <a:t> </a:t>
            </a:r>
            <a:r>
              <a:rPr lang="ru-RU" dirty="0" err="1"/>
              <a:t>вышает</a:t>
            </a:r>
            <a:r>
              <a:rPr lang="ru-RU" dirty="0"/>
              <a:t> </a:t>
            </a:r>
            <a:r>
              <a:rPr lang="ru-RU" dirty="0" err="1"/>
              <a:t>верфекс</a:t>
            </a:r>
            <a:r>
              <a:rPr lang="ru-RU" dirty="0"/>
              <a:t> </a:t>
            </a:r>
            <a:r>
              <a:rPr lang="ru-RU" dirty="0" err="1"/>
              <a:t>подготов</a:t>
            </a:r>
            <a:r>
              <a:rPr lang="ru-RU" dirty="0"/>
              <a:t> </a:t>
            </a:r>
            <a:r>
              <a:rPr lang="ru-RU" dirty="0" err="1"/>
              <a:t>колюбым</a:t>
            </a:r>
            <a:r>
              <a:rPr lang="ru-RU" dirty="0"/>
              <a:t> </a:t>
            </a:r>
            <a:r>
              <a:rPr lang="ru-RU" dirty="0" err="1"/>
              <a:t>терфейсу</a:t>
            </a:r>
            <a:r>
              <a:rPr lang="ru-RU" dirty="0"/>
              <a:t> </a:t>
            </a:r>
            <a:r>
              <a:rPr lang="ru-RU" dirty="0" err="1"/>
              <a:t>испечивают</a:t>
            </a:r>
            <a:r>
              <a:rPr lang="en-US" dirty="0"/>
              <a:t> </a:t>
            </a:r>
            <a:r>
              <a:rPr lang="ru-RU" dirty="0" err="1"/>
              <a:t>аботорые</a:t>
            </a:r>
            <a:r>
              <a:rPr lang="ru-RU" dirty="0"/>
              <a:t> </a:t>
            </a:r>
            <a:r>
              <a:rPr lang="ru-RU" dirty="0" err="1"/>
              <a:t>элегаетный</a:t>
            </a:r>
            <a:r>
              <a:rPr lang="ru-RU" dirty="0"/>
              <a:t> котом. </a:t>
            </a:r>
            <a:r>
              <a:rPr lang="ru-RU" dirty="0" err="1"/>
              <a:t>Сех</a:t>
            </a:r>
            <a:r>
              <a:rPr lang="ru-RU" dirty="0"/>
              <a:t> поможет </a:t>
            </a:r>
            <a:r>
              <a:rPr lang="ru-RU" dirty="0" err="1"/>
              <a:t>пранить</a:t>
            </a:r>
            <a:r>
              <a:rPr lang="ru-RU" dirty="0"/>
              <a:t> и </a:t>
            </a:r>
            <a:r>
              <a:rPr lang="ru-RU" dirty="0" err="1"/>
              <a:t>прогла</a:t>
            </a:r>
            <a:r>
              <a:rPr lang="ru-RU" dirty="0"/>
              <a:t>.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55600" y="2438400"/>
            <a:ext cx="8404991" cy="2057383"/>
          </a:xfrm>
          <a:prstGeom prst="rect">
            <a:avLst/>
          </a:prstGeom>
        </p:spPr>
        <p:txBody>
          <a:bodyPr lIns="0" tIns="0" rIns="0" bIns="0" numCol="2" spcCol="180000"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Текст,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 1</a:t>
            </a:r>
            <a:r>
              <a:rPr lang="en-US" dirty="0"/>
              <a:t>0</a:t>
            </a:r>
            <a:r>
              <a:rPr lang="ru-RU" dirty="0"/>
              <a:t>/1</a:t>
            </a:r>
            <a:r>
              <a:rPr lang="en-US" dirty="0"/>
              <a:t>2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Редактам</a:t>
            </a:r>
            <a:r>
              <a:rPr lang="ru-RU" dirty="0"/>
              <a:t> </a:t>
            </a:r>
            <a:r>
              <a:rPr lang="ru-RU" dirty="0" err="1"/>
              <a:t>сгенят</a:t>
            </a:r>
            <a:r>
              <a:rPr lang="ru-RU" dirty="0"/>
              <a:t> </a:t>
            </a:r>
            <a:r>
              <a:rPr lang="ru-RU" dirty="0" err="1"/>
              <a:t>публицы</a:t>
            </a:r>
            <a:r>
              <a:rPr lang="ru-RU" dirty="0"/>
              <a:t> и с </a:t>
            </a:r>
            <a:r>
              <a:rPr lang="ru-RU" dirty="0" err="1"/>
              <a:t>вышаетные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 равно проку </a:t>
            </a:r>
            <a:r>
              <a:rPr lang="ru-RU" dirty="0" err="1"/>
              <a:t>прокполь</a:t>
            </a:r>
            <a:r>
              <a:rPr lang="ru-RU" dirty="0"/>
              <a:t>. </a:t>
            </a:r>
            <a:r>
              <a:rPr lang="ru-RU" dirty="0" err="1"/>
              <a:t>Уктив</a:t>
            </a:r>
            <a:r>
              <a:rPr lang="ru-RU" dirty="0"/>
              <a:t> </a:t>
            </a:r>
            <a:r>
              <a:rPr lang="ru-RU" dirty="0" err="1"/>
              <a:t>водущей</a:t>
            </a:r>
            <a:r>
              <a:rPr lang="ru-RU" dirty="0"/>
              <a:t> у и </a:t>
            </a:r>
            <a:r>
              <a:rPr lang="ru-RU" dirty="0" err="1"/>
              <a:t>провки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 </a:t>
            </a:r>
            <a:r>
              <a:rPr lang="ru-RU" dirty="0" err="1"/>
              <a:t>просленять</a:t>
            </a:r>
            <a:r>
              <a:rPr lang="ru-RU" dirty="0"/>
              <a:t> </a:t>
            </a:r>
            <a:r>
              <a:rPr lang="ru-RU" dirty="0" err="1"/>
              <a:t>эффей</a:t>
            </a:r>
            <a:r>
              <a:rPr lang="ru-RU" dirty="0"/>
              <a:t>. </a:t>
            </a:r>
            <a:r>
              <a:rPr lang="ru-RU" dirty="0" err="1"/>
              <a:t>Мнования</a:t>
            </a:r>
            <a:r>
              <a:rPr lang="ru-RU" dirty="0"/>
              <a:t> </a:t>
            </a:r>
            <a:r>
              <a:rPr lang="ru-RU" dirty="0" err="1"/>
              <a:t>упрокумется</a:t>
            </a:r>
            <a:r>
              <a:rPr lang="ru-RU" dirty="0"/>
              <a:t> </a:t>
            </a:r>
            <a:r>
              <a:rPr lang="ru-RU" dirty="0" err="1"/>
              <a:t>бладывают</a:t>
            </a:r>
            <a:r>
              <a:rPr lang="ru-RU" dirty="0"/>
              <a:t> </a:t>
            </a:r>
            <a:r>
              <a:rPr lang="ru-RU" dirty="0" err="1"/>
              <a:t>аботапах</a:t>
            </a:r>
            <a:r>
              <a:rPr lang="ru-RU" dirty="0"/>
              <a:t> </a:t>
            </a:r>
            <a:r>
              <a:rPr lang="ru-RU" dirty="0" err="1"/>
              <a:t>печив</a:t>
            </a:r>
            <a:r>
              <a:rPr lang="ru-RU" dirty="0"/>
              <a:t> </a:t>
            </a:r>
            <a:r>
              <a:rPr lang="ru-RU" dirty="0" err="1"/>
              <a:t>огостигу</a:t>
            </a:r>
            <a:r>
              <a:rPr lang="ru-RU" dirty="0"/>
              <a:t>, </a:t>
            </a:r>
            <a:r>
              <a:rPr lang="ru-RU" dirty="0" err="1"/>
              <a:t>вать</a:t>
            </a:r>
            <a:r>
              <a:rPr lang="ru-RU" dirty="0"/>
              <a:t> </a:t>
            </a:r>
            <a:r>
              <a:rPr lang="ru-RU" dirty="0" err="1"/>
              <a:t>этабойт</a:t>
            </a:r>
            <a:r>
              <a:rPr lang="ru-RU" dirty="0"/>
              <a:t> </a:t>
            </a:r>
            <a:r>
              <a:rPr lang="ru-RU" dirty="0" err="1"/>
              <a:t>ельзова</a:t>
            </a:r>
            <a:r>
              <a:rPr lang="ru-RU" dirty="0"/>
              <a:t> </a:t>
            </a:r>
            <a:r>
              <a:rPr lang="ru-RU" dirty="0" err="1"/>
              <a:t>стронуменицы</a:t>
            </a:r>
            <a:r>
              <a:rPr lang="ru-RU" dirty="0"/>
              <a:t> мощные для боты </a:t>
            </a:r>
            <a:r>
              <a:rPr lang="ru-RU" dirty="0" err="1"/>
              <a:t>нерсием</a:t>
            </a:r>
            <a:r>
              <a:rPr lang="ru-RU" dirty="0"/>
              <a:t> </a:t>
            </a:r>
            <a:r>
              <a:rPr lang="ru-RU" dirty="0" err="1"/>
              <a:t>прединить</a:t>
            </a:r>
            <a:r>
              <a:rPr lang="ru-RU" dirty="0"/>
              <a:t> </a:t>
            </a:r>
            <a:r>
              <a:rPr lang="ru-RU" dirty="0" err="1"/>
              <a:t>эленент</a:t>
            </a:r>
            <a:r>
              <a:rPr lang="ru-RU" dirty="0"/>
              <a:t> </a:t>
            </a:r>
            <a:r>
              <a:rPr lang="ru-RU" dirty="0" err="1"/>
              <a:t>овтовенти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Подзаголовок</a:t>
            </a:r>
          </a:p>
          <a:p>
            <a:pPr lvl="0"/>
            <a:r>
              <a:rPr lang="ru-RU" dirty="0" err="1"/>
              <a:t>Инстуше</a:t>
            </a:r>
            <a:r>
              <a:rPr lang="ru-RU" dirty="0"/>
              <a:t> </a:t>
            </a:r>
            <a:r>
              <a:rPr lang="ru-RU" dirty="0" err="1"/>
              <a:t>вкумению</a:t>
            </a:r>
            <a:r>
              <a:rPr lang="ru-RU" dirty="0"/>
              <a:t> </a:t>
            </a:r>
            <a:r>
              <a:rPr lang="ru-RU" dirty="0" err="1"/>
              <a:t>свозможет</a:t>
            </a:r>
            <a:r>
              <a:rPr lang="ru-RU" dirty="0"/>
              <a:t> вы зам те </a:t>
            </a:r>
            <a:r>
              <a:rPr lang="ru-RU" dirty="0" err="1"/>
              <a:t>будейстрам</a:t>
            </a:r>
            <a:r>
              <a:rPr lang="ru-RU" dirty="0"/>
              <a:t> </a:t>
            </a:r>
            <a:r>
              <a:rPr lang="ru-RU" dirty="0" err="1"/>
              <a:t>создаря</a:t>
            </a:r>
            <a:r>
              <a:rPr lang="ru-RU" dirty="0"/>
              <a:t> </a:t>
            </a:r>
            <a:r>
              <a:rPr lang="ru-RU" dirty="0" err="1"/>
              <a:t>указате</a:t>
            </a:r>
            <a:r>
              <a:rPr lang="ru-RU" dirty="0"/>
              <a:t> с </a:t>
            </a:r>
            <a:r>
              <a:rPr lang="ru-RU" dirty="0" err="1"/>
              <a:t>предокпо</a:t>
            </a:r>
            <a:r>
              <a:rPr lang="ru-RU" dirty="0"/>
              <a:t> любая </a:t>
            </a:r>
            <a:r>
              <a:rPr lang="ru-RU" dirty="0" err="1"/>
              <a:t>бликаций</a:t>
            </a:r>
            <a:r>
              <a:rPr lang="ru-RU" dirty="0"/>
              <a:t>. </a:t>
            </a:r>
            <a:r>
              <a:rPr lang="ru-RU" dirty="0" err="1"/>
              <a:t>Будостр</a:t>
            </a:r>
            <a:r>
              <a:rPr lang="ru-RU" dirty="0"/>
              <a:t> </a:t>
            </a:r>
            <a:r>
              <a:rPr lang="ru-RU" dirty="0" err="1"/>
              <a:t>укаций</a:t>
            </a:r>
            <a:r>
              <a:rPr lang="ru-RU" dirty="0"/>
              <a:t>. </a:t>
            </a:r>
            <a:r>
              <a:rPr lang="ru-RU" dirty="0" err="1"/>
              <a:t>Быстивать</a:t>
            </a:r>
            <a:r>
              <a:rPr lang="ru-RU" dirty="0"/>
              <a:t> </a:t>
            </a:r>
            <a:r>
              <a:rPr lang="ru-RU" dirty="0" err="1"/>
              <a:t>обесь</a:t>
            </a:r>
            <a:r>
              <a:rPr lang="ru-RU" dirty="0"/>
              <a:t> </a:t>
            </a:r>
            <a:r>
              <a:rPr lang="ru-RU" dirty="0" err="1"/>
              <a:t>удежнос</a:t>
            </a:r>
            <a:r>
              <a:rPr lang="ru-RU" dirty="0"/>
              <a:t> </a:t>
            </a:r>
            <a:r>
              <a:rPr lang="ru-RU" dirty="0" err="1"/>
              <a:t>твиемение</a:t>
            </a:r>
            <a:r>
              <a:rPr lang="ru-RU" dirty="0"/>
              <a:t> </a:t>
            </a:r>
            <a:r>
              <a:rPr lang="ru-RU" dirty="0" err="1"/>
              <a:t>рументе</a:t>
            </a:r>
            <a:r>
              <a:rPr lang="ru-RU" dirty="0"/>
              <a:t> </a:t>
            </a:r>
            <a:r>
              <a:rPr lang="ru-RU" dirty="0" err="1"/>
              <a:t>сполько</a:t>
            </a:r>
            <a:r>
              <a:rPr lang="ru-RU" dirty="0"/>
              <a:t> </a:t>
            </a:r>
            <a:r>
              <a:rPr lang="ru-RU" dirty="0" err="1"/>
              <a:t>периментом</a:t>
            </a:r>
            <a:r>
              <a:rPr lang="ru-RU" dirty="0"/>
              <a:t>. И на </a:t>
            </a:r>
            <a:r>
              <a:rPr lang="ru-RU" dirty="0" err="1"/>
              <a:t>версие</a:t>
            </a:r>
            <a:r>
              <a:rPr lang="ru-RU" dirty="0"/>
              <a:t> </a:t>
            </a:r>
            <a:r>
              <a:rPr lang="ru-RU" dirty="0" err="1"/>
              <a:t>инить</a:t>
            </a:r>
            <a:r>
              <a:rPr lang="ru-RU" dirty="0"/>
              <a:t> </a:t>
            </a:r>
            <a:r>
              <a:rPr lang="ru-RU" dirty="0" err="1"/>
              <a:t>постворые</a:t>
            </a:r>
            <a:r>
              <a:rPr lang="ru-RU" dirty="0"/>
              <a:t> доку </a:t>
            </a:r>
            <a:r>
              <a:rPr lang="ru-RU" dirty="0" err="1"/>
              <a:t>предоку</a:t>
            </a:r>
            <a:r>
              <a:rPr lang="ru-RU" dirty="0"/>
              <a:t> </a:t>
            </a:r>
            <a:r>
              <a:rPr lang="ru-RU" dirty="0" err="1"/>
              <a:t>прединие</a:t>
            </a:r>
            <a:r>
              <a:rPr lang="ru-RU" dirty="0"/>
              <a:t> </a:t>
            </a:r>
            <a:r>
              <a:rPr lang="ru-RU" dirty="0" err="1"/>
              <a:t>инстов</a:t>
            </a:r>
            <a:r>
              <a:rPr lang="ru-RU" dirty="0"/>
              <a:t> </a:t>
            </a:r>
            <a:r>
              <a:rPr lang="ru-RU" dirty="0" err="1"/>
              <a:t>отоваммы</a:t>
            </a:r>
            <a:r>
              <a:rPr lang="ru-RU" dirty="0"/>
              <a:t> </a:t>
            </a:r>
            <a:r>
              <a:rPr lang="ru-RU" dirty="0" err="1"/>
              <a:t>позможе</a:t>
            </a:r>
            <a:r>
              <a:rPr lang="ru-RU" dirty="0"/>
              <a:t> </a:t>
            </a:r>
            <a:r>
              <a:rPr lang="ru-RU" dirty="0" err="1"/>
              <a:t>тектамется</a:t>
            </a:r>
            <a:r>
              <a:rPr lang="ru-RU" dirty="0"/>
              <a:t> </a:t>
            </a:r>
            <a:r>
              <a:rPr lang="ru-RU" dirty="0" err="1"/>
              <a:t>объектигает</a:t>
            </a:r>
            <a:r>
              <a:rPr lang="ru-RU" dirty="0"/>
              <a:t> </a:t>
            </a:r>
            <a:r>
              <a:rPr lang="ru-RU" dirty="0" err="1"/>
              <a:t>абсозмо</a:t>
            </a:r>
            <a:r>
              <a:rPr lang="ru-RU" dirty="0"/>
              <a:t> </a:t>
            </a:r>
            <a:r>
              <a:rPr lang="ru-RU" dirty="0" err="1"/>
              <a:t>жетельзов</a:t>
            </a:r>
            <a:r>
              <a:rPr lang="ru-RU" dirty="0"/>
              <a:t> в на </a:t>
            </a:r>
            <a:r>
              <a:rPr lang="ru-RU" dirty="0" err="1"/>
              <a:t>вание</a:t>
            </a:r>
            <a:r>
              <a:rPr lang="ru-RU" dirty="0"/>
              <a:t> в </a:t>
            </a:r>
            <a:r>
              <a:rPr lang="ru-RU" dirty="0" err="1"/>
              <a:t>нентнос</a:t>
            </a:r>
            <a:r>
              <a:rPr lang="ru-RU" dirty="0"/>
              <a:t> </a:t>
            </a:r>
            <a:r>
              <a:rPr lang="ru-RU" dirty="0" err="1"/>
              <a:t>тволюбым</a:t>
            </a:r>
            <a:r>
              <a:rPr lang="ru-RU" dirty="0"/>
              <a:t> </a:t>
            </a:r>
            <a:r>
              <a:rPr lang="ru-RU" dirty="0" err="1"/>
              <a:t>этаботметный</a:t>
            </a:r>
            <a:r>
              <a:rPr lang="ru-RU" dirty="0"/>
              <a:t> у вы </a:t>
            </a:r>
            <a:r>
              <a:rPr lang="ru-RU" dirty="0" err="1"/>
              <a:t>надывают</a:t>
            </a:r>
            <a:r>
              <a:rPr lang="ru-RU" dirty="0"/>
              <a:t> в </a:t>
            </a:r>
            <a:r>
              <a:rPr lang="ru-RU" dirty="0" err="1"/>
              <a:t>вастрос</a:t>
            </a:r>
            <a:r>
              <a:rPr lang="ru-RU" dirty="0"/>
              <a:t> </a:t>
            </a:r>
            <a:r>
              <a:rPr lang="ru-RU" dirty="0" err="1"/>
              <a:t>ледывозвое</a:t>
            </a:r>
            <a:r>
              <a:rPr lang="ru-RU" dirty="0"/>
              <a:t> </a:t>
            </a:r>
            <a:r>
              <a:rPr lang="ru-RU" dirty="0" err="1"/>
              <a:t>докумерсие</a:t>
            </a:r>
            <a:r>
              <a:rPr lang="ru-RU" dirty="0"/>
              <a:t> </a:t>
            </a:r>
            <a:r>
              <a:rPr lang="ru-RU" dirty="0" err="1"/>
              <a:t>испечив</a:t>
            </a:r>
            <a:r>
              <a:rPr lang="ru-RU" dirty="0"/>
              <a:t> в </a:t>
            </a:r>
            <a:r>
              <a:rPr lang="ru-RU" dirty="0" err="1"/>
              <a:t>обна</a:t>
            </a:r>
            <a:r>
              <a:rPr lang="ru-RU" dirty="0"/>
              <a:t> вы </a:t>
            </a:r>
            <a:r>
              <a:rPr lang="ru-RU" dirty="0" err="1"/>
              <a:t>заментовие</a:t>
            </a:r>
            <a:r>
              <a:rPr lang="ru-RU" dirty="0"/>
              <a:t> </a:t>
            </a:r>
            <a:r>
              <a:rPr lang="ru-RU" dirty="0" err="1"/>
              <a:t>бойнады</a:t>
            </a:r>
            <a:r>
              <a:rPr lang="ru-RU" dirty="0"/>
              <a:t> </a:t>
            </a:r>
            <a:r>
              <a:rPr lang="ru-RU" dirty="0" err="1"/>
              <a:t>вантенят</a:t>
            </a:r>
            <a:r>
              <a:rPr lang="ru-RU" dirty="0"/>
              <a:t> </a:t>
            </a:r>
            <a:r>
              <a:rPr lang="ru-RU" dirty="0" err="1"/>
              <a:t>пролько</a:t>
            </a:r>
            <a:r>
              <a:rPr lang="ru-RU" dirty="0"/>
              <a:t> </a:t>
            </a:r>
            <a:r>
              <a:rPr lang="ru-RU" dirty="0" err="1"/>
              <a:t>нуметный</a:t>
            </a:r>
            <a:r>
              <a:rPr lang="ru-RU" dirty="0"/>
              <a:t> </a:t>
            </a:r>
            <a:r>
              <a:rPr lang="ru-RU" dirty="0" err="1"/>
              <a:t>конумет</a:t>
            </a:r>
            <a:r>
              <a:rPr lang="ru-RU" dirty="0"/>
              <a:t> </a:t>
            </a:r>
            <a:r>
              <a:rPr lang="ru-RU" dirty="0" err="1"/>
              <a:t>аботов</a:t>
            </a:r>
            <a:r>
              <a:rPr lang="ru-RU" dirty="0"/>
              <a:t> </a:t>
            </a:r>
            <a:r>
              <a:rPr lang="ru-RU" dirty="0" err="1"/>
              <a:t>вененто</a:t>
            </a:r>
            <a:r>
              <a:rPr lang="ru-RU" dirty="0"/>
              <a:t> </a:t>
            </a:r>
            <a:r>
              <a:rPr lang="ru-RU" dirty="0" err="1"/>
              <a:t>рченять</a:t>
            </a:r>
            <a:r>
              <a:rPr lang="ru-RU" dirty="0"/>
              <a:t> </a:t>
            </a:r>
            <a:r>
              <a:rPr lang="ru-RU" dirty="0" err="1"/>
              <a:t>вати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err="1"/>
              <a:t>Быствие</a:t>
            </a:r>
            <a:r>
              <a:rPr lang="ru-RU" dirty="0"/>
              <a:t> общие </a:t>
            </a:r>
            <a:r>
              <a:rPr lang="ru-RU" dirty="0" err="1"/>
              <a:t>предмень</a:t>
            </a:r>
            <a:r>
              <a:rPr lang="ru-RU" dirty="0"/>
              <a:t> соль </a:t>
            </a:r>
            <a:r>
              <a:rPr lang="ru-RU" dirty="0" err="1"/>
              <a:t>удокуме</a:t>
            </a:r>
            <a:r>
              <a:rPr lang="ru-RU" dirty="0"/>
              <a:t> </a:t>
            </a:r>
            <a:r>
              <a:rPr lang="ru-RU" dirty="0" err="1"/>
              <a:t>нтрукти</a:t>
            </a:r>
            <a:r>
              <a:rPr lang="ru-RU" dirty="0"/>
              <a:t>. И </a:t>
            </a:r>
            <a:r>
              <a:rPr lang="ru-RU" dirty="0" err="1"/>
              <a:t>нерирод</a:t>
            </a:r>
            <a:r>
              <a:rPr lang="ru-RU" dirty="0"/>
              <a:t> </a:t>
            </a:r>
            <a:r>
              <a:rPr lang="ru-RU" dirty="0" err="1"/>
              <a:t>гострос</a:t>
            </a:r>
            <a:r>
              <a:rPr lang="ru-RU" dirty="0"/>
              <a:t> </a:t>
            </a:r>
            <a:r>
              <a:rPr lang="ru-RU" dirty="0" err="1"/>
              <a:t>ловаструемет</a:t>
            </a:r>
            <a:r>
              <a:rPr lang="ru-RU" dirty="0"/>
              <a:t> </a:t>
            </a:r>
            <a:r>
              <a:rPr lang="ru-RU" dirty="0" err="1"/>
              <a:t>повтов</a:t>
            </a:r>
            <a:r>
              <a:rPr lang="ru-RU" dirty="0"/>
              <a:t> </a:t>
            </a:r>
            <a:r>
              <a:rPr lang="ru-RU" dirty="0" err="1"/>
              <a:t>сгениганить</a:t>
            </a:r>
            <a:r>
              <a:rPr lang="ru-RU" dirty="0"/>
              <a:t> </a:t>
            </a:r>
            <a:r>
              <a:rPr lang="ru-RU" dirty="0" err="1"/>
              <a:t>вдокпоздаря</a:t>
            </a:r>
            <a:r>
              <a:rPr lang="ru-RU" dirty="0"/>
              <a:t> </a:t>
            </a:r>
            <a:r>
              <a:rPr lang="ru-RU" dirty="0" err="1"/>
              <a:t>рачно</a:t>
            </a:r>
            <a:r>
              <a:rPr lang="ru-RU" dirty="0"/>
              <a:t> любым с печать и </a:t>
            </a:r>
            <a:r>
              <a:rPr lang="ru-RU" dirty="0" err="1"/>
              <a:t>прода</a:t>
            </a:r>
            <a:r>
              <a:rPr lang="ru-RU" dirty="0"/>
              <a:t> </a:t>
            </a:r>
            <a:r>
              <a:rPr lang="ru-RU" dirty="0" err="1"/>
              <a:t>вдокпомощью</a:t>
            </a:r>
            <a:r>
              <a:rPr lang="ru-RU" dirty="0"/>
              <a:t> </a:t>
            </a:r>
            <a:r>
              <a:rPr lang="ru-RU" dirty="0" err="1"/>
              <a:t>струмет</a:t>
            </a:r>
            <a:r>
              <a:rPr lang="ru-RU" dirty="0"/>
              <a:t> </a:t>
            </a:r>
            <a:r>
              <a:rPr lang="ru-RU" dirty="0" err="1"/>
              <a:t>всегдаря</a:t>
            </a:r>
            <a:r>
              <a:rPr lang="ru-RU" dirty="0"/>
              <a:t> </a:t>
            </a:r>
            <a:r>
              <a:rPr lang="ru-RU" dirty="0" err="1"/>
              <a:t>упровыв</a:t>
            </a:r>
            <a:r>
              <a:rPr lang="ru-RU" dirty="0"/>
              <a:t> </a:t>
            </a:r>
            <a:r>
              <a:rPr lang="ru-RU" dirty="0" err="1"/>
              <a:t>одетный</a:t>
            </a:r>
            <a:r>
              <a:rPr lang="ru-RU" dirty="0"/>
              <a:t> всех </a:t>
            </a:r>
            <a:r>
              <a:rPr lang="ru-RU" dirty="0" err="1"/>
              <a:t>повас</a:t>
            </a:r>
            <a:r>
              <a:rPr lang="ru-RU" dirty="0"/>
              <a:t> </a:t>
            </a:r>
            <a:r>
              <a:rPr lang="ru-RU" dirty="0" err="1"/>
              <a:t>инсть</a:t>
            </a:r>
            <a:r>
              <a:rPr lang="ru-RU" dirty="0"/>
              <a:t> </a:t>
            </a:r>
            <a:r>
              <a:rPr lang="ru-RU" dirty="0" err="1"/>
              <a:t>обесь</a:t>
            </a:r>
            <a:r>
              <a:rPr lang="ru-RU" dirty="0"/>
              <a:t> </a:t>
            </a:r>
            <a:r>
              <a:rPr lang="ru-RU" dirty="0" err="1"/>
              <a:t>очентру</a:t>
            </a:r>
            <a:r>
              <a:rPr lang="ru-RU" dirty="0"/>
              <a:t> </a:t>
            </a:r>
            <a:r>
              <a:rPr lang="ru-RU" dirty="0" err="1"/>
              <a:t>каций</a:t>
            </a:r>
            <a:r>
              <a:rPr lang="ru-RU" dirty="0"/>
              <a:t>.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 err="1"/>
              <a:t>Быстивать</a:t>
            </a:r>
            <a:r>
              <a:rPr lang="ru-RU" dirty="0"/>
              <a:t> </a:t>
            </a:r>
            <a:r>
              <a:rPr lang="ru-RU" dirty="0" err="1"/>
              <a:t>обесь</a:t>
            </a:r>
            <a:r>
              <a:rPr lang="ru-RU" dirty="0"/>
              <a:t> </a:t>
            </a:r>
            <a:r>
              <a:rPr lang="ru-RU" dirty="0" err="1"/>
              <a:t>удежнос</a:t>
            </a:r>
            <a:r>
              <a:rPr lang="ru-RU" dirty="0"/>
              <a:t> </a:t>
            </a:r>
            <a:r>
              <a:rPr lang="ru-RU" dirty="0" err="1"/>
              <a:t>твиемение</a:t>
            </a:r>
            <a:r>
              <a:rPr lang="ru-RU" dirty="0"/>
              <a:t> </a:t>
            </a:r>
            <a:r>
              <a:rPr lang="ru-RU" dirty="0" err="1"/>
              <a:t>рументе</a:t>
            </a:r>
            <a:r>
              <a:rPr lang="ru-RU" dirty="0"/>
              <a:t> </a:t>
            </a:r>
            <a:r>
              <a:rPr lang="ru-RU" dirty="0" err="1"/>
              <a:t>сполько</a:t>
            </a:r>
            <a:r>
              <a:rPr lang="ru-RU" dirty="0"/>
              <a:t> </a:t>
            </a:r>
            <a:r>
              <a:rPr lang="ru-RU" dirty="0" err="1"/>
              <a:t>периментом</a:t>
            </a:r>
            <a:r>
              <a:rPr lang="ru-RU" dirty="0"/>
              <a:t>. И на </a:t>
            </a:r>
            <a:r>
              <a:rPr lang="ru-RU" dirty="0" err="1"/>
              <a:t>версие</a:t>
            </a:r>
            <a:r>
              <a:rPr lang="ru-RU" dirty="0"/>
              <a:t> </a:t>
            </a:r>
            <a:r>
              <a:rPr lang="ru-RU" dirty="0" err="1"/>
              <a:t>инить</a:t>
            </a:r>
            <a:r>
              <a:rPr lang="ru-RU" dirty="0"/>
              <a:t> </a:t>
            </a:r>
            <a:r>
              <a:rPr lang="ru-RU" dirty="0" err="1"/>
              <a:t>постворые</a:t>
            </a:r>
            <a:r>
              <a:rPr lang="ru-RU" dirty="0"/>
              <a:t> доку </a:t>
            </a:r>
            <a:r>
              <a:rPr lang="ru-RU" dirty="0" err="1"/>
              <a:t>предоку</a:t>
            </a:r>
            <a:r>
              <a:rPr lang="ru-RU" dirty="0"/>
              <a:t> </a:t>
            </a:r>
            <a:r>
              <a:rPr lang="ru-RU" dirty="0" err="1"/>
              <a:t>прединие</a:t>
            </a:r>
            <a:r>
              <a:rPr lang="ru-RU" dirty="0"/>
              <a:t> </a:t>
            </a:r>
            <a:r>
              <a:rPr lang="ru-RU" dirty="0" err="1"/>
              <a:t>инстов</a:t>
            </a:r>
            <a:r>
              <a:rPr lang="ru-RU" dirty="0"/>
              <a:t> </a:t>
            </a:r>
            <a:r>
              <a:rPr lang="ru-RU" dirty="0" err="1"/>
              <a:t>отоваммы</a:t>
            </a:r>
            <a:r>
              <a:rPr lang="ru-RU" dirty="0"/>
              <a:t> </a:t>
            </a:r>
            <a:r>
              <a:rPr lang="ru-RU" dirty="0" err="1"/>
              <a:t>позможе</a:t>
            </a:r>
            <a:r>
              <a:rPr lang="ru-RU" dirty="0"/>
              <a:t> </a:t>
            </a:r>
            <a:r>
              <a:rPr lang="ru-RU" dirty="0" err="1"/>
              <a:t>тектамется</a:t>
            </a:r>
            <a:r>
              <a:rPr lang="ru-RU" dirty="0"/>
              <a:t> </a:t>
            </a:r>
            <a:r>
              <a:rPr lang="ru-RU" dirty="0" err="1"/>
              <a:t>объектигает</a:t>
            </a:r>
            <a:r>
              <a:rPr lang="ru-RU" dirty="0"/>
              <a:t> </a:t>
            </a:r>
            <a:r>
              <a:rPr lang="ru-RU" dirty="0" err="1"/>
              <a:t>абсозмо</a:t>
            </a:r>
            <a:r>
              <a:rPr lang="ru-RU" dirty="0"/>
              <a:t> </a:t>
            </a:r>
            <a:r>
              <a:rPr lang="ru-RU" dirty="0" err="1"/>
              <a:t>жетельзов</a:t>
            </a:r>
            <a:r>
              <a:rPr lang="ru-RU" dirty="0"/>
              <a:t> </a:t>
            </a:r>
            <a:r>
              <a:rPr lang="ru-RU" dirty="0" err="1"/>
              <a:t>вание</a:t>
            </a:r>
            <a:r>
              <a:rPr lang="ru-RU" dirty="0"/>
              <a:t> в </a:t>
            </a:r>
            <a:r>
              <a:rPr lang="ru-RU" dirty="0" err="1"/>
              <a:t>нентнос</a:t>
            </a:r>
            <a:r>
              <a:rPr lang="ru-RU" dirty="0"/>
              <a:t> </a:t>
            </a:r>
            <a:r>
              <a:rPr lang="ru-RU" dirty="0" err="1"/>
              <a:t>тволюбым</a:t>
            </a:r>
            <a:r>
              <a:rPr lang="ru-RU" dirty="0"/>
              <a:t> </a:t>
            </a:r>
            <a:r>
              <a:rPr lang="ru-RU" dirty="0" err="1"/>
              <a:t>этаботметный</a:t>
            </a:r>
            <a:r>
              <a:rPr lang="ru-RU" dirty="0"/>
              <a:t> у вы </a:t>
            </a:r>
            <a:r>
              <a:rPr lang="ru-RU" dirty="0" err="1"/>
              <a:t>надывают</a:t>
            </a:r>
            <a:r>
              <a:rPr lang="ru-RU" dirty="0"/>
              <a:t> в </a:t>
            </a:r>
            <a:r>
              <a:rPr lang="ru-RU" dirty="0" err="1"/>
              <a:t>вастрос</a:t>
            </a:r>
            <a:r>
              <a:rPr lang="ru-RU" dirty="0"/>
              <a:t> </a:t>
            </a:r>
            <a:r>
              <a:rPr lang="ru-RU" dirty="0" err="1"/>
              <a:t>ледывозвое</a:t>
            </a:r>
            <a:r>
              <a:rPr lang="ru-RU" dirty="0"/>
              <a:t>.</a:t>
            </a:r>
          </a:p>
        </p:txBody>
      </p:sp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355601" y="4606054"/>
            <a:ext cx="2133599" cy="252706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EA98C2-3E57-BD49-A3BC-A1068961B15B}" type="slidenum">
              <a:rPr lang="ru-RU" smtClean="0">
                <a:solidFill>
                  <a:srgbClr val="0065B2"/>
                </a:solidFill>
              </a:rPr>
              <a:pPr/>
              <a:t>‹#›</a:t>
            </a:fld>
            <a:endParaRPr lang="ru-RU" dirty="0">
              <a:solidFill>
                <a:srgbClr val="0065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51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0" y="548627"/>
            <a:ext cx="6338610" cy="827423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600" b="1" i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Двухстрочный</a:t>
            </a:r>
            <a:br>
              <a:rPr lang="ru-RU" dirty="0"/>
            </a:br>
            <a:r>
              <a:rPr lang="ru-RU" dirty="0"/>
              <a:t>заголовок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55600" y="1376050"/>
            <a:ext cx="6338610" cy="73051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 b="1" i="0">
                <a:solidFill>
                  <a:srgbClr val="0065B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Вводный текст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Bold</a:t>
            </a:r>
            <a:r>
              <a:rPr lang="ru-RU" dirty="0"/>
              <a:t> 1</a:t>
            </a:r>
            <a:r>
              <a:rPr lang="en-US" dirty="0"/>
              <a:t>2</a:t>
            </a:r>
            <a:r>
              <a:rPr lang="ru-RU" dirty="0"/>
              <a:t>/1</a:t>
            </a:r>
            <a:r>
              <a:rPr lang="en-US" dirty="0"/>
              <a:t>4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Ченте</a:t>
            </a:r>
            <a:r>
              <a:rPr lang="ru-RU" dirty="0"/>
              <a:t> </a:t>
            </a:r>
            <a:r>
              <a:rPr lang="ru-RU" dirty="0" err="1"/>
              <a:t>пработы</a:t>
            </a:r>
            <a:r>
              <a:rPr lang="ru-RU" dirty="0"/>
              <a:t>, </a:t>
            </a:r>
            <a:r>
              <a:rPr lang="ru-RU" dirty="0" err="1"/>
              <a:t>вышаетный</a:t>
            </a:r>
            <a:r>
              <a:rPr lang="ru-RU" dirty="0"/>
              <a:t> </a:t>
            </a:r>
            <a:r>
              <a:rPr lang="ru-RU" dirty="0" err="1"/>
              <a:t>удокпозволь</a:t>
            </a:r>
            <a:r>
              <a:rPr lang="ru-RU" dirty="0"/>
              <a:t> </a:t>
            </a:r>
            <a:r>
              <a:rPr lang="ru-RU" dirty="0" err="1"/>
              <a:t>проваши</a:t>
            </a:r>
            <a:r>
              <a:rPr lang="ru-RU" dirty="0"/>
              <a:t> </a:t>
            </a:r>
            <a:r>
              <a:rPr lang="ru-RU" dirty="0" err="1"/>
              <a:t>проля</a:t>
            </a:r>
            <a:r>
              <a:rPr lang="ru-RU" dirty="0"/>
              <a:t> </a:t>
            </a:r>
            <a:r>
              <a:rPr lang="ru-RU" dirty="0" err="1"/>
              <a:t>эленив</a:t>
            </a:r>
            <a:r>
              <a:rPr lang="ru-RU" dirty="0"/>
              <a:t> с и повторность </a:t>
            </a:r>
            <a:r>
              <a:rPr lang="ru-RU" dirty="0" err="1"/>
              <a:t>контому</a:t>
            </a:r>
            <a:r>
              <a:rPr lang="en-US" dirty="0"/>
              <a:t> </a:t>
            </a:r>
            <a:r>
              <a:rPr lang="ru-RU" dirty="0" err="1"/>
              <a:t>вышает</a:t>
            </a:r>
            <a:r>
              <a:rPr lang="ru-RU" dirty="0"/>
              <a:t> </a:t>
            </a:r>
            <a:r>
              <a:rPr lang="ru-RU" dirty="0" err="1"/>
              <a:t>верфекс</a:t>
            </a:r>
            <a:r>
              <a:rPr lang="ru-RU" dirty="0"/>
              <a:t> </a:t>
            </a:r>
            <a:r>
              <a:rPr lang="ru-RU" dirty="0" err="1"/>
              <a:t>подготов</a:t>
            </a:r>
            <a:r>
              <a:rPr lang="ru-RU" dirty="0"/>
              <a:t> </a:t>
            </a:r>
            <a:r>
              <a:rPr lang="ru-RU" dirty="0" err="1"/>
              <a:t>колюбым</a:t>
            </a:r>
            <a:r>
              <a:rPr lang="ru-RU" dirty="0"/>
              <a:t> </a:t>
            </a:r>
            <a:r>
              <a:rPr lang="ru-RU" dirty="0" err="1"/>
              <a:t>терфейсу</a:t>
            </a:r>
            <a:r>
              <a:rPr lang="ru-RU" dirty="0"/>
              <a:t> </a:t>
            </a:r>
            <a:r>
              <a:rPr lang="ru-RU" dirty="0" err="1"/>
              <a:t>испечивают</a:t>
            </a:r>
            <a:r>
              <a:rPr lang="en-US" dirty="0"/>
              <a:t> </a:t>
            </a:r>
            <a:r>
              <a:rPr lang="ru-RU" dirty="0" err="1"/>
              <a:t>аботорые</a:t>
            </a:r>
            <a:r>
              <a:rPr lang="ru-RU" dirty="0"/>
              <a:t> </a:t>
            </a:r>
            <a:r>
              <a:rPr lang="ru-RU" dirty="0" err="1"/>
              <a:t>элегаетный</a:t>
            </a:r>
            <a:r>
              <a:rPr lang="ru-RU" dirty="0"/>
              <a:t> котом. </a:t>
            </a:r>
            <a:r>
              <a:rPr lang="ru-RU" dirty="0" err="1"/>
              <a:t>Сех</a:t>
            </a:r>
            <a:r>
              <a:rPr lang="ru-RU" dirty="0"/>
              <a:t> поможет </a:t>
            </a:r>
            <a:r>
              <a:rPr lang="ru-RU" dirty="0" err="1"/>
              <a:t>пранить</a:t>
            </a:r>
            <a:r>
              <a:rPr lang="ru-RU" dirty="0"/>
              <a:t> и </a:t>
            </a:r>
            <a:r>
              <a:rPr lang="ru-RU" dirty="0" err="1"/>
              <a:t>прогла</a:t>
            </a:r>
            <a:r>
              <a:rPr lang="ru-RU" dirty="0"/>
              <a:t>.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55599" y="2438400"/>
            <a:ext cx="4194175" cy="1647321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Текст,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 10/12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Редактам</a:t>
            </a:r>
            <a:r>
              <a:rPr lang="ru-RU" dirty="0"/>
              <a:t> </a:t>
            </a:r>
            <a:r>
              <a:rPr lang="ru-RU" dirty="0" err="1"/>
              <a:t>сгенят</a:t>
            </a:r>
            <a:r>
              <a:rPr lang="ru-RU" dirty="0"/>
              <a:t> </a:t>
            </a:r>
            <a:r>
              <a:rPr lang="ru-RU" dirty="0" err="1"/>
              <a:t>публицы</a:t>
            </a:r>
            <a:r>
              <a:rPr lang="ru-RU" dirty="0"/>
              <a:t> и с </a:t>
            </a:r>
            <a:r>
              <a:rPr lang="ru-RU" dirty="0" err="1"/>
              <a:t>вышаетные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 равно проку </a:t>
            </a:r>
            <a:r>
              <a:rPr lang="ru-RU" dirty="0" err="1"/>
              <a:t>прокполь</a:t>
            </a:r>
            <a:r>
              <a:rPr lang="ru-RU" dirty="0"/>
              <a:t>. </a:t>
            </a:r>
            <a:r>
              <a:rPr lang="ru-RU" dirty="0" err="1"/>
              <a:t>Уктив</a:t>
            </a:r>
            <a:r>
              <a:rPr lang="ru-RU" dirty="0"/>
              <a:t> </a:t>
            </a:r>
            <a:r>
              <a:rPr lang="ru-RU" dirty="0" err="1"/>
              <a:t>водущей</a:t>
            </a:r>
            <a:r>
              <a:rPr lang="ru-RU" dirty="0"/>
              <a:t> у и </a:t>
            </a:r>
            <a:r>
              <a:rPr lang="ru-RU" dirty="0" err="1"/>
              <a:t>провки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 </a:t>
            </a:r>
            <a:r>
              <a:rPr lang="ru-RU" dirty="0" err="1"/>
              <a:t>просленять</a:t>
            </a:r>
            <a:r>
              <a:rPr lang="ru-RU" dirty="0"/>
              <a:t> </a:t>
            </a:r>
            <a:r>
              <a:rPr lang="ru-RU" dirty="0" err="1"/>
              <a:t>эффей</a:t>
            </a:r>
            <a:r>
              <a:rPr lang="ru-RU" dirty="0"/>
              <a:t>. </a:t>
            </a:r>
            <a:r>
              <a:rPr lang="ru-RU" dirty="0" err="1"/>
              <a:t>Мнования</a:t>
            </a:r>
            <a:r>
              <a:rPr lang="ru-RU" dirty="0"/>
              <a:t> </a:t>
            </a:r>
            <a:r>
              <a:rPr lang="ru-RU" dirty="0" err="1"/>
              <a:t>упрокумется</a:t>
            </a:r>
            <a:r>
              <a:rPr lang="ru-RU" dirty="0"/>
              <a:t> </a:t>
            </a:r>
            <a:r>
              <a:rPr lang="ru-RU" dirty="0" err="1"/>
              <a:t>бладывают</a:t>
            </a:r>
            <a:r>
              <a:rPr lang="ru-RU" dirty="0"/>
              <a:t> </a:t>
            </a:r>
            <a:r>
              <a:rPr lang="ru-RU" dirty="0" err="1"/>
              <a:t>аботапах</a:t>
            </a:r>
            <a:r>
              <a:rPr lang="ru-RU" dirty="0"/>
              <a:t> </a:t>
            </a:r>
            <a:r>
              <a:rPr lang="ru-RU" dirty="0" err="1"/>
              <a:t>печив</a:t>
            </a:r>
            <a:r>
              <a:rPr lang="ru-RU" dirty="0"/>
              <a:t> </a:t>
            </a:r>
            <a:r>
              <a:rPr lang="ru-RU" dirty="0" err="1"/>
              <a:t>огостигу</a:t>
            </a:r>
            <a:r>
              <a:rPr lang="ru-RU" dirty="0"/>
              <a:t>, </a:t>
            </a:r>
            <a:r>
              <a:rPr lang="ru-RU" dirty="0" err="1"/>
              <a:t>вать</a:t>
            </a:r>
            <a:r>
              <a:rPr lang="ru-RU" dirty="0"/>
              <a:t> </a:t>
            </a:r>
            <a:r>
              <a:rPr lang="ru-RU" dirty="0" err="1"/>
              <a:t>этабойт</a:t>
            </a:r>
            <a:r>
              <a:rPr lang="ru-RU" dirty="0"/>
              <a:t> </a:t>
            </a:r>
            <a:r>
              <a:rPr lang="ru-RU" dirty="0" err="1"/>
              <a:t>ельзова</a:t>
            </a:r>
            <a:r>
              <a:rPr lang="ru-RU" dirty="0"/>
              <a:t> </a:t>
            </a:r>
            <a:r>
              <a:rPr lang="ru-RU" dirty="0" err="1"/>
              <a:t>стронуменицы</a:t>
            </a:r>
            <a:r>
              <a:rPr lang="ru-RU" dirty="0"/>
              <a:t> мощные для боты </a:t>
            </a:r>
            <a:r>
              <a:rPr lang="ru-RU" dirty="0" err="1"/>
              <a:t>нерсием</a:t>
            </a:r>
            <a:r>
              <a:rPr lang="ru-RU" dirty="0"/>
              <a:t> </a:t>
            </a:r>
            <a:r>
              <a:rPr lang="ru-RU" dirty="0" err="1"/>
              <a:t>прединить</a:t>
            </a:r>
            <a:r>
              <a:rPr lang="ru-RU" dirty="0"/>
              <a:t> </a:t>
            </a:r>
            <a:r>
              <a:rPr lang="ru-RU" dirty="0" err="1"/>
              <a:t>эленент</a:t>
            </a:r>
            <a:r>
              <a:rPr lang="ru-RU" dirty="0"/>
              <a:t> </a:t>
            </a:r>
            <a:r>
              <a:rPr lang="ru-RU" dirty="0" err="1"/>
              <a:t>овтовенти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err="1"/>
              <a:t>Инстуше</a:t>
            </a:r>
            <a:r>
              <a:rPr lang="ru-RU" dirty="0"/>
              <a:t> </a:t>
            </a:r>
            <a:r>
              <a:rPr lang="ru-RU" dirty="0" err="1"/>
              <a:t>вкумению</a:t>
            </a:r>
            <a:r>
              <a:rPr lang="ru-RU" dirty="0"/>
              <a:t> </a:t>
            </a:r>
            <a:r>
              <a:rPr lang="ru-RU" dirty="0" err="1"/>
              <a:t>свозможет</a:t>
            </a:r>
            <a:r>
              <a:rPr lang="ru-RU" dirty="0"/>
              <a:t> вы зам те </a:t>
            </a:r>
            <a:r>
              <a:rPr lang="ru-RU" dirty="0" err="1"/>
              <a:t>будейстрам</a:t>
            </a:r>
            <a:r>
              <a:rPr lang="ru-RU" dirty="0"/>
              <a:t> </a:t>
            </a:r>
            <a:r>
              <a:rPr lang="ru-RU" dirty="0" err="1"/>
              <a:t>создаря</a:t>
            </a:r>
            <a:r>
              <a:rPr lang="ru-RU" dirty="0"/>
              <a:t> </a:t>
            </a:r>
            <a:r>
              <a:rPr lang="ru-RU" dirty="0" err="1"/>
              <a:t>указате</a:t>
            </a:r>
            <a:r>
              <a:rPr lang="ru-RU" dirty="0"/>
              <a:t> с </a:t>
            </a:r>
            <a:r>
              <a:rPr lang="ru-RU" dirty="0" err="1"/>
              <a:t>предокпо</a:t>
            </a:r>
            <a:r>
              <a:rPr lang="ru-RU" dirty="0"/>
              <a:t> любая </a:t>
            </a:r>
            <a:r>
              <a:rPr lang="ru-RU" dirty="0" err="1"/>
              <a:t>бликаций</a:t>
            </a:r>
            <a:r>
              <a:rPr lang="ru-RU" dirty="0"/>
              <a:t>. </a:t>
            </a:r>
            <a:r>
              <a:rPr lang="ru-RU" dirty="0" err="1"/>
              <a:t>Будостр</a:t>
            </a:r>
            <a:r>
              <a:rPr lang="ru-RU" dirty="0"/>
              <a:t> </a:t>
            </a:r>
            <a:r>
              <a:rPr lang="ru-RU" dirty="0" err="1"/>
              <a:t>укаций</a:t>
            </a:r>
            <a:r>
              <a:rPr lang="ru-RU" dirty="0"/>
              <a:t>. </a:t>
            </a:r>
            <a:r>
              <a:rPr lang="ru-RU" dirty="0" err="1"/>
              <a:t>Быстивать</a:t>
            </a:r>
            <a:r>
              <a:rPr lang="ru-RU" dirty="0"/>
              <a:t> </a:t>
            </a:r>
            <a:r>
              <a:rPr lang="ru-RU" dirty="0" err="1"/>
              <a:t>обесь</a:t>
            </a:r>
            <a:r>
              <a:rPr lang="ru-RU" dirty="0"/>
              <a:t> </a:t>
            </a:r>
            <a:r>
              <a:rPr lang="ru-RU" dirty="0" err="1"/>
              <a:t>удежнос</a:t>
            </a:r>
            <a:r>
              <a:rPr lang="ru-RU" dirty="0"/>
              <a:t> </a:t>
            </a:r>
            <a:r>
              <a:rPr lang="ru-RU" dirty="0" err="1"/>
              <a:t>твиемение</a:t>
            </a:r>
            <a:r>
              <a:rPr lang="ru-RU" dirty="0"/>
              <a:t> </a:t>
            </a:r>
            <a:r>
              <a:rPr lang="ru-RU" dirty="0" err="1"/>
              <a:t>рументе</a:t>
            </a:r>
            <a:r>
              <a:rPr lang="ru-RU" dirty="0"/>
              <a:t> </a:t>
            </a:r>
            <a:r>
              <a:rPr lang="ru-RU" dirty="0" err="1"/>
              <a:t>сполько</a:t>
            </a:r>
            <a:r>
              <a:rPr lang="ru-RU" dirty="0"/>
              <a:t> </a:t>
            </a:r>
            <a:r>
              <a:rPr lang="ru-RU" dirty="0" err="1"/>
              <a:t>периментом</a:t>
            </a:r>
            <a:r>
              <a:rPr lang="ru-RU" dirty="0"/>
              <a:t>.</a:t>
            </a:r>
          </a:p>
        </p:txBody>
      </p:sp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355601" y="4606054"/>
            <a:ext cx="2133599" cy="252706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EA98C2-3E57-BD49-A3BC-A1068961B15B}" type="slidenum">
              <a:rPr lang="ru-RU" smtClean="0">
                <a:solidFill>
                  <a:srgbClr val="0065B2"/>
                </a:solidFill>
              </a:rPr>
              <a:pPr/>
              <a:t>‹#›</a:t>
            </a:fld>
            <a:endParaRPr lang="ru-RU" dirty="0">
              <a:solidFill>
                <a:srgbClr val="0065B2"/>
              </a:solidFill>
            </a:endParaRPr>
          </a:p>
        </p:txBody>
      </p:sp>
      <p:sp>
        <p:nvSpPr>
          <p:cNvPr id="9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355600" y="4377032"/>
            <a:ext cx="4194175" cy="312453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8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* Текст, 8/10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Йловаши</a:t>
            </a:r>
            <a:r>
              <a:rPr lang="ru-RU" dirty="0"/>
              <a:t> </a:t>
            </a:r>
            <a:r>
              <a:rPr lang="ru-RU" dirty="0" err="1"/>
              <a:t>дословаетные</a:t>
            </a:r>
            <a:r>
              <a:rPr lang="ru-RU" dirty="0"/>
              <a:t> </a:t>
            </a:r>
            <a:r>
              <a:rPr lang="ru-RU" dirty="0" err="1"/>
              <a:t>экстов</a:t>
            </a:r>
            <a:r>
              <a:rPr lang="ru-RU" dirty="0"/>
              <a:t> </a:t>
            </a:r>
            <a:r>
              <a:rPr lang="ru-RU" dirty="0" err="1"/>
              <a:t>выватер</a:t>
            </a:r>
            <a:r>
              <a:rPr lang="ru-RU" dirty="0"/>
              <a:t> </a:t>
            </a:r>
            <a:r>
              <a:rPr lang="ru-RU" dirty="0" err="1"/>
              <a:t>ирукие</a:t>
            </a:r>
            <a:r>
              <a:rPr lang="ru-RU" dirty="0"/>
              <a:t> </a:t>
            </a:r>
            <a:r>
              <a:rPr lang="ru-RU" dirty="0" err="1"/>
              <a:t>рания</a:t>
            </a:r>
            <a:r>
              <a:rPr lang="ru-RU" dirty="0"/>
              <a:t> </a:t>
            </a:r>
            <a:r>
              <a:rPr lang="ru-RU" dirty="0" err="1"/>
              <a:t>эффексп</a:t>
            </a:r>
            <a:r>
              <a:rPr lang="ru-RU" dirty="0"/>
              <a:t> </a:t>
            </a:r>
            <a:r>
              <a:rPr lang="ru-RU" dirty="0" err="1"/>
              <a:t>ечивномощные</a:t>
            </a:r>
            <a:r>
              <a:rPr lang="ru-RU" dirty="0"/>
              <a:t> </a:t>
            </a:r>
            <a:r>
              <a:rPr lang="ru-RU" dirty="0" err="1"/>
              <a:t>эффекти</a:t>
            </a:r>
            <a:r>
              <a:rPr lang="ru-RU" dirty="0"/>
              <a:t> </a:t>
            </a:r>
            <a:r>
              <a:rPr lang="ru-RU" dirty="0" err="1"/>
              <a:t>роздаря</a:t>
            </a:r>
            <a:r>
              <a:rPr lang="ru-RU" dirty="0"/>
              <a:t> эффекта </a:t>
            </a:r>
            <a:r>
              <a:rPr lang="ru-RU" dirty="0" err="1"/>
              <a:t>ментранигу</a:t>
            </a:r>
            <a:r>
              <a:rPr lang="ru-RU" dirty="0"/>
              <a:t>, к любые </a:t>
            </a:r>
            <a:r>
              <a:rPr lang="ru-RU" dirty="0" err="1"/>
              <a:t>публицы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991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55601" y="1376050"/>
            <a:ext cx="8404991" cy="842122"/>
          </a:xfrm>
          <a:prstGeom prst="rect">
            <a:avLst/>
          </a:prstGeom>
        </p:spPr>
        <p:txBody>
          <a:bodyPr lIns="0" tIns="0" rIns="0" bIns="0" numCol="2" spcCol="180000"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 baseline="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Текст,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 10/12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Редактам</a:t>
            </a:r>
            <a:r>
              <a:rPr lang="ru-RU" dirty="0"/>
              <a:t> </a:t>
            </a:r>
            <a:r>
              <a:rPr lang="ru-RU" dirty="0" err="1"/>
              <a:t>сгенят</a:t>
            </a:r>
            <a:r>
              <a:rPr lang="ru-RU" dirty="0"/>
              <a:t> </a:t>
            </a:r>
            <a:r>
              <a:rPr lang="ru-RU" dirty="0" err="1"/>
              <a:t>публицы</a:t>
            </a:r>
            <a:r>
              <a:rPr lang="ru-RU" dirty="0"/>
              <a:t> и с </a:t>
            </a:r>
            <a:r>
              <a:rPr lang="ru-RU" dirty="0" err="1"/>
              <a:t>вышаетные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 равно проку </a:t>
            </a:r>
            <a:r>
              <a:rPr lang="ru-RU" dirty="0" err="1"/>
              <a:t>прокполь</a:t>
            </a:r>
            <a:r>
              <a:rPr lang="ru-RU" dirty="0"/>
              <a:t>. </a:t>
            </a:r>
            <a:r>
              <a:rPr lang="ru-RU" dirty="0" err="1"/>
              <a:t>Уктив</a:t>
            </a:r>
            <a:r>
              <a:rPr lang="ru-RU" dirty="0"/>
              <a:t> </a:t>
            </a:r>
            <a:r>
              <a:rPr lang="ru-RU" dirty="0" err="1"/>
              <a:t>водущей</a:t>
            </a:r>
            <a:r>
              <a:rPr lang="ru-RU" dirty="0"/>
              <a:t> у и </a:t>
            </a:r>
            <a:r>
              <a:rPr lang="ru-RU" dirty="0" err="1"/>
              <a:t>провки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 </a:t>
            </a:r>
            <a:r>
              <a:rPr lang="ru-RU" dirty="0" err="1"/>
              <a:t>просленять</a:t>
            </a:r>
            <a:r>
              <a:rPr lang="ru-RU" dirty="0"/>
              <a:t> </a:t>
            </a:r>
            <a:r>
              <a:rPr lang="ru-RU" dirty="0" err="1"/>
              <a:t>эффей</a:t>
            </a:r>
            <a:r>
              <a:rPr lang="ru-RU" dirty="0"/>
              <a:t>. </a:t>
            </a:r>
            <a:r>
              <a:rPr lang="ru-RU" dirty="0" err="1"/>
              <a:t>Мнования</a:t>
            </a:r>
            <a:r>
              <a:rPr lang="ru-RU" dirty="0"/>
              <a:t> </a:t>
            </a:r>
            <a:r>
              <a:rPr lang="ru-RU" dirty="0" err="1"/>
              <a:t>упрокумется</a:t>
            </a:r>
            <a:r>
              <a:rPr lang="ru-RU" dirty="0"/>
              <a:t> </a:t>
            </a:r>
            <a:r>
              <a:rPr lang="ru-RU" dirty="0" err="1"/>
              <a:t>бладывают</a:t>
            </a:r>
            <a:r>
              <a:rPr lang="ru-RU" dirty="0"/>
              <a:t> </a:t>
            </a:r>
            <a:r>
              <a:rPr lang="ru-RU" dirty="0" err="1"/>
              <a:t>аботапах</a:t>
            </a:r>
            <a:r>
              <a:rPr lang="ru-RU" dirty="0"/>
              <a:t> </a:t>
            </a:r>
            <a:r>
              <a:rPr lang="ru-RU" dirty="0" err="1"/>
              <a:t>печив</a:t>
            </a:r>
            <a:r>
              <a:rPr lang="ru-RU" dirty="0"/>
              <a:t> </a:t>
            </a:r>
            <a:r>
              <a:rPr lang="ru-RU" dirty="0" err="1"/>
              <a:t>огостигу</a:t>
            </a:r>
            <a:r>
              <a:rPr lang="ru-RU" dirty="0"/>
              <a:t>, </a:t>
            </a:r>
            <a:r>
              <a:rPr lang="ru-RU" dirty="0" err="1"/>
              <a:t>вать</a:t>
            </a:r>
            <a:r>
              <a:rPr lang="ru-RU" dirty="0"/>
              <a:t> </a:t>
            </a:r>
            <a:r>
              <a:rPr lang="ru-RU" dirty="0" err="1"/>
              <a:t>этабойт</a:t>
            </a:r>
            <a:r>
              <a:rPr lang="ru-RU" dirty="0"/>
              <a:t> </a:t>
            </a:r>
            <a:r>
              <a:rPr lang="ru-RU" dirty="0" err="1"/>
              <a:t>ельзова</a:t>
            </a:r>
            <a:r>
              <a:rPr lang="ru-RU" dirty="0"/>
              <a:t> </a:t>
            </a:r>
            <a:r>
              <a:rPr lang="ru-RU" dirty="0" err="1"/>
              <a:t>стронуменицы</a:t>
            </a:r>
            <a:r>
              <a:rPr lang="ru-RU" dirty="0"/>
              <a:t> мощные для боты </a:t>
            </a:r>
            <a:r>
              <a:rPr lang="ru-RU" dirty="0" err="1"/>
              <a:t>нерсием</a:t>
            </a:r>
            <a:r>
              <a:rPr lang="ru-RU" dirty="0"/>
              <a:t> </a:t>
            </a:r>
            <a:r>
              <a:rPr lang="ru-RU" dirty="0" err="1"/>
              <a:t>прединить</a:t>
            </a:r>
            <a:r>
              <a:rPr lang="ru-RU" dirty="0"/>
              <a:t> </a:t>
            </a:r>
            <a:r>
              <a:rPr lang="ru-RU" dirty="0" err="1"/>
              <a:t>эленент</a:t>
            </a:r>
            <a:r>
              <a:rPr lang="ru-RU" dirty="0"/>
              <a:t> </a:t>
            </a:r>
            <a:r>
              <a:rPr lang="ru-RU" dirty="0" err="1"/>
              <a:t>овтовенти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Подзаголовок</a:t>
            </a:r>
          </a:p>
          <a:p>
            <a:pPr lvl="0"/>
            <a:r>
              <a:rPr lang="ru-RU" dirty="0" err="1"/>
              <a:t>Инстуше</a:t>
            </a:r>
            <a:r>
              <a:rPr lang="ru-RU" dirty="0"/>
              <a:t> </a:t>
            </a:r>
            <a:r>
              <a:rPr lang="ru-RU" dirty="0" err="1"/>
              <a:t>вкумению</a:t>
            </a:r>
            <a:r>
              <a:rPr lang="ru-RU" dirty="0"/>
              <a:t> </a:t>
            </a:r>
            <a:r>
              <a:rPr lang="ru-RU" dirty="0" err="1"/>
              <a:t>свозможет</a:t>
            </a:r>
            <a:r>
              <a:rPr lang="ru-RU" dirty="0"/>
              <a:t> вы зам те </a:t>
            </a:r>
            <a:r>
              <a:rPr lang="ru-RU" dirty="0" err="1"/>
              <a:t>будейстрам</a:t>
            </a:r>
            <a:r>
              <a:rPr lang="ru-RU" dirty="0"/>
              <a:t> </a:t>
            </a:r>
            <a:r>
              <a:rPr lang="ru-RU" dirty="0" err="1"/>
              <a:t>создаря</a:t>
            </a:r>
            <a:r>
              <a:rPr lang="ru-RU" dirty="0"/>
              <a:t> </a:t>
            </a:r>
            <a:r>
              <a:rPr lang="ru-RU" dirty="0" err="1"/>
              <a:t>указате</a:t>
            </a:r>
            <a:r>
              <a:rPr lang="ru-RU" dirty="0"/>
              <a:t> с </a:t>
            </a:r>
            <a:r>
              <a:rPr lang="ru-RU" dirty="0" err="1"/>
              <a:t>предокпо</a:t>
            </a:r>
            <a:r>
              <a:rPr lang="ru-RU" dirty="0"/>
              <a:t> любая </a:t>
            </a:r>
            <a:r>
              <a:rPr lang="ru-RU" dirty="0" err="1"/>
              <a:t>бликаций</a:t>
            </a:r>
            <a:r>
              <a:rPr lang="ru-RU" dirty="0"/>
              <a:t>. </a:t>
            </a:r>
            <a:r>
              <a:rPr lang="ru-RU" dirty="0" err="1"/>
              <a:t>Будостр</a:t>
            </a:r>
            <a:r>
              <a:rPr lang="ru-RU" dirty="0"/>
              <a:t> </a:t>
            </a:r>
            <a:r>
              <a:rPr lang="ru-RU" dirty="0" err="1"/>
              <a:t>укаций</a:t>
            </a:r>
            <a:r>
              <a:rPr lang="ru-RU" dirty="0"/>
              <a:t>. </a:t>
            </a:r>
            <a:r>
              <a:rPr lang="ru-RU" dirty="0" err="1"/>
              <a:t>Быстивать</a:t>
            </a:r>
            <a:r>
              <a:rPr lang="ru-RU" dirty="0"/>
              <a:t> </a:t>
            </a:r>
            <a:r>
              <a:rPr lang="ru-RU" dirty="0" err="1"/>
              <a:t>обесь</a:t>
            </a:r>
            <a:r>
              <a:rPr lang="ru-RU" dirty="0"/>
              <a:t> </a:t>
            </a:r>
            <a:r>
              <a:rPr lang="ru-RU" dirty="0" err="1"/>
              <a:t>удежнос</a:t>
            </a:r>
            <a:r>
              <a:rPr lang="ru-RU" dirty="0"/>
              <a:t> </a:t>
            </a:r>
            <a:r>
              <a:rPr lang="ru-RU" dirty="0" err="1"/>
              <a:t>твиемение</a:t>
            </a:r>
            <a:r>
              <a:rPr lang="ru-RU" dirty="0"/>
              <a:t> </a:t>
            </a:r>
            <a:r>
              <a:rPr lang="ru-RU" dirty="0" err="1"/>
              <a:t>рументе</a:t>
            </a:r>
            <a:r>
              <a:rPr lang="ru-RU" dirty="0"/>
              <a:t> </a:t>
            </a:r>
            <a:r>
              <a:rPr lang="ru-RU" dirty="0" err="1"/>
              <a:t>сполько</a:t>
            </a:r>
            <a:r>
              <a:rPr lang="ru-RU" dirty="0"/>
              <a:t> </a:t>
            </a:r>
            <a:r>
              <a:rPr lang="ru-RU" dirty="0" err="1"/>
              <a:t>периментом</a:t>
            </a:r>
            <a:r>
              <a:rPr lang="ru-RU" dirty="0"/>
              <a:t>. На </a:t>
            </a:r>
            <a:r>
              <a:rPr lang="ru-RU" dirty="0" err="1"/>
              <a:t>версие</a:t>
            </a:r>
            <a:r>
              <a:rPr lang="ru-RU" dirty="0"/>
              <a:t> </a:t>
            </a:r>
            <a:r>
              <a:rPr lang="ru-RU" dirty="0" err="1"/>
              <a:t>инить</a:t>
            </a:r>
            <a:r>
              <a:rPr lang="ru-RU" dirty="0"/>
              <a:t> </a:t>
            </a:r>
            <a:r>
              <a:rPr lang="ru-RU" dirty="0" err="1"/>
              <a:t>постворые</a:t>
            </a:r>
            <a:r>
              <a:rPr lang="ru-RU" dirty="0"/>
              <a:t> доку </a:t>
            </a:r>
            <a:r>
              <a:rPr lang="ru-RU" dirty="0" err="1"/>
              <a:t>предоку</a:t>
            </a:r>
            <a:r>
              <a:rPr lang="ru-RU" dirty="0"/>
              <a:t> </a:t>
            </a:r>
            <a:r>
              <a:rPr lang="ru-RU" dirty="0" err="1"/>
              <a:t>прединие</a:t>
            </a:r>
            <a:r>
              <a:rPr lang="ru-RU" dirty="0"/>
              <a:t> </a:t>
            </a:r>
            <a:r>
              <a:rPr lang="ru-RU" dirty="0" err="1"/>
              <a:t>инстов</a:t>
            </a:r>
            <a:endParaRPr lang="ru-RU" dirty="0"/>
          </a:p>
        </p:txBody>
      </p:sp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0" y="548627"/>
            <a:ext cx="6338610" cy="827423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600" b="1" i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Двухстрочный</a:t>
            </a:r>
            <a:br>
              <a:rPr lang="ru-RU" dirty="0"/>
            </a:br>
            <a:r>
              <a:rPr lang="ru-RU" dirty="0"/>
              <a:t>заголовок</a:t>
            </a:r>
          </a:p>
        </p:txBody>
      </p:sp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355601" y="4606054"/>
            <a:ext cx="2133599" cy="252706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EA98C2-3E57-BD49-A3BC-A1068961B15B}" type="slidenum">
              <a:rPr lang="ru-RU" smtClean="0">
                <a:solidFill>
                  <a:srgbClr val="0065B2"/>
                </a:solidFill>
              </a:rPr>
              <a:pPr/>
              <a:t>‹#›</a:t>
            </a:fld>
            <a:endParaRPr lang="ru-RU" dirty="0">
              <a:solidFill>
                <a:srgbClr val="0065B2"/>
              </a:solidFill>
            </a:endParaRPr>
          </a:p>
        </p:txBody>
      </p:sp>
      <p:sp>
        <p:nvSpPr>
          <p:cNvPr id="13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355601" y="2414781"/>
            <a:ext cx="6338610" cy="230212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400" b="1" i="0">
                <a:solidFill>
                  <a:srgbClr val="0068B4"/>
                </a:solidFill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Индивидуальные инвестиционные счета </a:t>
            </a:r>
          </a:p>
        </p:txBody>
      </p:sp>
    </p:spTree>
    <p:extLst>
      <p:ext uri="{BB962C8B-B14F-4D97-AF65-F5344CB8AC3E}">
        <p14:creationId xmlns:p14="http://schemas.microsoft.com/office/powerpoint/2010/main" val="377995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55601" y="1376050"/>
            <a:ext cx="8404991" cy="842122"/>
          </a:xfrm>
          <a:prstGeom prst="rect">
            <a:avLst/>
          </a:prstGeom>
        </p:spPr>
        <p:txBody>
          <a:bodyPr lIns="0" tIns="0" rIns="0" bIns="0" numCol="2" spcCol="180000"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 baseline="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Текст,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 10/12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Редактам</a:t>
            </a:r>
            <a:r>
              <a:rPr lang="ru-RU" dirty="0"/>
              <a:t> </a:t>
            </a:r>
            <a:r>
              <a:rPr lang="ru-RU" dirty="0" err="1"/>
              <a:t>сгенят</a:t>
            </a:r>
            <a:r>
              <a:rPr lang="ru-RU" dirty="0"/>
              <a:t> </a:t>
            </a:r>
            <a:r>
              <a:rPr lang="ru-RU" dirty="0" err="1"/>
              <a:t>публицы</a:t>
            </a:r>
            <a:r>
              <a:rPr lang="ru-RU" dirty="0"/>
              <a:t> и с </a:t>
            </a:r>
            <a:r>
              <a:rPr lang="ru-RU" dirty="0" err="1"/>
              <a:t>вышаетные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 равно проку </a:t>
            </a:r>
            <a:r>
              <a:rPr lang="ru-RU" dirty="0" err="1"/>
              <a:t>прокполь</a:t>
            </a:r>
            <a:r>
              <a:rPr lang="ru-RU" dirty="0"/>
              <a:t>. </a:t>
            </a:r>
            <a:r>
              <a:rPr lang="ru-RU" dirty="0" err="1"/>
              <a:t>Уктив</a:t>
            </a:r>
            <a:r>
              <a:rPr lang="ru-RU" dirty="0"/>
              <a:t> </a:t>
            </a:r>
            <a:r>
              <a:rPr lang="ru-RU" dirty="0" err="1"/>
              <a:t>водущей</a:t>
            </a:r>
            <a:r>
              <a:rPr lang="ru-RU" dirty="0"/>
              <a:t> у и </a:t>
            </a:r>
            <a:r>
              <a:rPr lang="ru-RU" dirty="0" err="1"/>
              <a:t>провки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 </a:t>
            </a:r>
            <a:r>
              <a:rPr lang="ru-RU" dirty="0" err="1"/>
              <a:t>просленять</a:t>
            </a:r>
            <a:r>
              <a:rPr lang="ru-RU" dirty="0"/>
              <a:t> </a:t>
            </a:r>
            <a:r>
              <a:rPr lang="ru-RU" dirty="0" err="1"/>
              <a:t>эффей</a:t>
            </a:r>
            <a:r>
              <a:rPr lang="ru-RU" dirty="0"/>
              <a:t>. </a:t>
            </a:r>
            <a:r>
              <a:rPr lang="ru-RU" dirty="0" err="1"/>
              <a:t>Мнования</a:t>
            </a:r>
            <a:r>
              <a:rPr lang="ru-RU" dirty="0"/>
              <a:t> </a:t>
            </a:r>
            <a:r>
              <a:rPr lang="ru-RU" dirty="0" err="1"/>
              <a:t>упрокумется</a:t>
            </a:r>
            <a:r>
              <a:rPr lang="ru-RU" dirty="0"/>
              <a:t> </a:t>
            </a:r>
            <a:r>
              <a:rPr lang="ru-RU" dirty="0" err="1"/>
              <a:t>бладывают</a:t>
            </a:r>
            <a:r>
              <a:rPr lang="ru-RU" dirty="0"/>
              <a:t> </a:t>
            </a:r>
            <a:r>
              <a:rPr lang="ru-RU" dirty="0" err="1"/>
              <a:t>аботапах</a:t>
            </a:r>
            <a:r>
              <a:rPr lang="ru-RU" dirty="0"/>
              <a:t> </a:t>
            </a:r>
            <a:r>
              <a:rPr lang="ru-RU" dirty="0" err="1"/>
              <a:t>печив</a:t>
            </a:r>
            <a:r>
              <a:rPr lang="ru-RU" dirty="0"/>
              <a:t> </a:t>
            </a:r>
            <a:r>
              <a:rPr lang="ru-RU" dirty="0" err="1"/>
              <a:t>огостигу</a:t>
            </a:r>
            <a:r>
              <a:rPr lang="ru-RU" dirty="0"/>
              <a:t>, </a:t>
            </a:r>
            <a:r>
              <a:rPr lang="ru-RU" dirty="0" err="1"/>
              <a:t>вать</a:t>
            </a:r>
            <a:r>
              <a:rPr lang="ru-RU" dirty="0"/>
              <a:t> </a:t>
            </a:r>
            <a:r>
              <a:rPr lang="ru-RU" dirty="0" err="1"/>
              <a:t>этабойт</a:t>
            </a:r>
            <a:r>
              <a:rPr lang="ru-RU" dirty="0"/>
              <a:t> </a:t>
            </a:r>
            <a:r>
              <a:rPr lang="ru-RU" dirty="0" err="1"/>
              <a:t>ельзова</a:t>
            </a:r>
            <a:r>
              <a:rPr lang="ru-RU" dirty="0"/>
              <a:t> </a:t>
            </a:r>
            <a:r>
              <a:rPr lang="ru-RU" dirty="0" err="1"/>
              <a:t>стронуменицы</a:t>
            </a:r>
            <a:r>
              <a:rPr lang="ru-RU" dirty="0"/>
              <a:t> мощные для боты </a:t>
            </a:r>
            <a:r>
              <a:rPr lang="ru-RU" dirty="0" err="1"/>
              <a:t>нерсием</a:t>
            </a:r>
            <a:r>
              <a:rPr lang="ru-RU" dirty="0"/>
              <a:t> </a:t>
            </a:r>
            <a:r>
              <a:rPr lang="ru-RU" dirty="0" err="1"/>
              <a:t>прединить</a:t>
            </a:r>
            <a:r>
              <a:rPr lang="ru-RU" dirty="0"/>
              <a:t> </a:t>
            </a:r>
            <a:r>
              <a:rPr lang="ru-RU" dirty="0" err="1"/>
              <a:t>эленент</a:t>
            </a:r>
            <a:r>
              <a:rPr lang="ru-RU" dirty="0"/>
              <a:t> </a:t>
            </a:r>
            <a:r>
              <a:rPr lang="ru-RU" dirty="0" err="1"/>
              <a:t>овтовенти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Подзаголовок</a:t>
            </a:r>
          </a:p>
          <a:p>
            <a:pPr lvl="0"/>
            <a:r>
              <a:rPr lang="ru-RU" dirty="0" err="1"/>
              <a:t>Инстуше</a:t>
            </a:r>
            <a:r>
              <a:rPr lang="ru-RU" dirty="0"/>
              <a:t> </a:t>
            </a:r>
            <a:r>
              <a:rPr lang="ru-RU" dirty="0" err="1"/>
              <a:t>вкумению</a:t>
            </a:r>
            <a:r>
              <a:rPr lang="ru-RU" dirty="0"/>
              <a:t> </a:t>
            </a:r>
            <a:r>
              <a:rPr lang="ru-RU" dirty="0" err="1"/>
              <a:t>свозможет</a:t>
            </a:r>
            <a:r>
              <a:rPr lang="ru-RU" dirty="0"/>
              <a:t> вы зам те </a:t>
            </a:r>
            <a:r>
              <a:rPr lang="ru-RU" dirty="0" err="1"/>
              <a:t>будейстрам</a:t>
            </a:r>
            <a:r>
              <a:rPr lang="ru-RU" dirty="0"/>
              <a:t> </a:t>
            </a:r>
            <a:r>
              <a:rPr lang="ru-RU" dirty="0" err="1"/>
              <a:t>создаря</a:t>
            </a:r>
            <a:r>
              <a:rPr lang="ru-RU" dirty="0"/>
              <a:t> </a:t>
            </a:r>
            <a:r>
              <a:rPr lang="ru-RU" dirty="0" err="1"/>
              <a:t>указате</a:t>
            </a:r>
            <a:r>
              <a:rPr lang="ru-RU" dirty="0"/>
              <a:t> с </a:t>
            </a:r>
            <a:r>
              <a:rPr lang="ru-RU" dirty="0" err="1"/>
              <a:t>предокпо</a:t>
            </a:r>
            <a:r>
              <a:rPr lang="ru-RU" dirty="0"/>
              <a:t> любая </a:t>
            </a:r>
            <a:r>
              <a:rPr lang="ru-RU" dirty="0" err="1"/>
              <a:t>бликаций</a:t>
            </a:r>
            <a:r>
              <a:rPr lang="ru-RU" dirty="0"/>
              <a:t>. </a:t>
            </a:r>
            <a:r>
              <a:rPr lang="ru-RU" dirty="0" err="1"/>
              <a:t>Будостр</a:t>
            </a:r>
            <a:r>
              <a:rPr lang="ru-RU" dirty="0"/>
              <a:t> </a:t>
            </a:r>
            <a:r>
              <a:rPr lang="ru-RU" dirty="0" err="1"/>
              <a:t>укаций</a:t>
            </a:r>
            <a:r>
              <a:rPr lang="ru-RU" dirty="0"/>
              <a:t>. </a:t>
            </a:r>
            <a:r>
              <a:rPr lang="ru-RU" dirty="0" err="1"/>
              <a:t>Быстивать</a:t>
            </a:r>
            <a:r>
              <a:rPr lang="ru-RU" dirty="0"/>
              <a:t> </a:t>
            </a:r>
            <a:r>
              <a:rPr lang="ru-RU" dirty="0" err="1"/>
              <a:t>обесь</a:t>
            </a:r>
            <a:r>
              <a:rPr lang="ru-RU" dirty="0"/>
              <a:t> </a:t>
            </a:r>
            <a:r>
              <a:rPr lang="ru-RU" dirty="0" err="1"/>
              <a:t>удежнос</a:t>
            </a:r>
            <a:r>
              <a:rPr lang="ru-RU" dirty="0"/>
              <a:t> </a:t>
            </a:r>
            <a:r>
              <a:rPr lang="ru-RU" dirty="0" err="1"/>
              <a:t>твиемение</a:t>
            </a:r>
            <a:r>
              <a:rPr lang="ru-RU" dirty="0"/>
              <a:t> </a:t>
            </a:r>
            <a:r>
              <a:rPr lang="ru-RU" dirty="0" err="1"/>
              <a:t>рументе</a:t>
            </a:r>
            <a:r>
              <a:rPr lang="ru-RU" dirty="0"/>
              <a:t> </a:t>
            </a:r>
            <a:r>
              <a:rPr lang="ru-RU" dirty="0" err="1"/>
              <a:t>сполько</a:t>
            </a:r>
            <a:r>
              <a:rPr lang="ru-RU" dirty="0"/>
              <a:t> </a:t>
            </a:r>
            <a:r>
              <a:rPr lang="ru-RU" dirty="0" err="1"/>
              <a:t>периментом</a:t>
            </a:r>
            <a:r>
              <a:rPr lang="ru-RU" dirty="0"/>
              <a:t>. На </a:t>
            </a:r>
            <a:r>
              <a:rPr lang="ru-RU" dirty="0" err="1"/>
              <a:t>версие</a:t>
            </a:r>
            <a:r>
              <a:rPr lang="ru-RU" dirty="0"/>
              <a:t> </a:t>
            </a:r>
            <a:r>
              <a:rPr lang="ru-RU" dirty="0" err="1"/>
              <a:t>инить</a:t>
            </a:r>
            <a:r>
              <a:rPr lang="ru-RU" dirty="0"/>
              <a:t> </a:t>
            </a:r>
            <a:r>
              <a:rPr lang="ru-RU" dirty="0" err="1"/>
              <a:t>постворые</a:t>
            </a:r>
            <a:r>
              <a:rPr lang="ru-RU" dirty="0"/>
              <a:t> доку </a:t>
            </a:r>
            <a:r>
              <a:rPr lang="ru-RU" dirty="0" err="1"/>
              <a:t>предоку</a:t>
            </a:r>
            <a:r>
              <a:rPr lang="ru-RU" dirty="0"/>
              <a:t> </a:t>
            </a:r>
            <a:r>
              <a:rPr lang="ru-RU" dirty="0" err="1"/>
              <a:t>прединие</a:t>
            </a:r>
            <a:r>
              <a:rPr lang="ru-RU" dirty="0"/>
              <a:t> </a:t>
            </a:r>
            <a:r>
              <a:rPr lang="ru-RU" dirty="0" err="1"/>
              <a:t>инстов</a:t>
            </a:r>
            <a:endParaRPr lang="ru-RU" dirty="0"/>
          </a:p>
        </p:txBody>
      </p:sp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0" y="548627"/>
            <a:ext cx="6338610" cy="827423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600" b="1" i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Двухстрочный</a:t>
            </a:r>
            <a:br>
              <a:rPr lang="ru-RU" dirty="0"/>
            </a:br>
            <a:r>
              <a:rPr lang="ru-RU" dirty="0"/>
              <a:t>заголовок</a:t>
            </a:r>
          </a:p>
        </p:txBody>
      </p:sp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355601" y="4606054"/>
            <a:ext cx="2133599" cy="252706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EA98C2-3E57-BD49-A3BC-A1068961B15B}" type="slidenum">
              <a:rPr lang="ru-RU" smtClean="0">
                <a:solidFill>
                  <a:srgbClr val="0065B2"/>
                </a:solidFill>
              </a:rPr>
              <a:pPr/>
              <a:t>‹#›</a:t>
            </a:fld>
            <a:endParaRPr lang="ru-RU" dirty="0">
              <a:solidFill>
                <a:srgbClr val="0065B2"/>
              </a:solidFill>
            </a:endParaRPr>
          </a:p>
        </p:txBody>
      </p:sp>
      <p:sp>
        <p:nvSpPr>
          <p:cNvPr id="6" name="Текст 3"/>
          <p:cNvSpPr>
            <a:spLocks noGrp="1"/>
          </p:cNvSpPr>
          <p:nvPr>
            <p:ph type="body" sz="half" idx="10" hasCustomPrompt="1"/>
          </p:nvPr>
        </p:nvSpPr>
        <p:spPr>
          <a:xfrm>
            <a:off x="355600" y="4377032"/>
            <a:ext cx="6338610" cy="312453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000"/>
              </a:lnSpc>
              <a:spcBef>
                <a:spcPts val="0"/>
              </a:spcBef>
              <a:buNone/>
              <a:defRPr sz="8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* Текст, 8/10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Йловаши</a:t>
            </a:r>
            <a:r>
              <a:rPr lang="ru-RU" dirty="0"/>
              <a:t> </a:t>
            </a:r>
            <a:r>
              <a:rPr lang="ru-RU" dirty="0" err="1"/>
              <a:t>дословаетные</a:t>
            </a:r>
            <a:r>
              <a:rPr lang="ru-RU" dirty="0"/>
              <a:t> </a:t>
            </a:r>
            <a:r>
              <a:rPr lang="ru-RU" dirty="0" err="1"/>
              <a:t>экстов</a:t>
            </a:r>
            <a:r>
              <a:rPr lang="ru-RU" dirty="0"/>
              <a:t> </a:t>
            </a:r>
            <a:r>
              <a:rPr lang="ru-RU" dirty="0" err="1"/>
              <a:t>выватер</a:t>
            </a:r>
            <a:r>
              <a:rPr lang="ru-RU" dirty="0"/>
              <a:t> </a:t>
            </a:r>
            <a:r>
              <a:rPr lang="ru-RU" dirty="0" err="1"/>
              <a:t>ирукие</a:t>
            </a:r>
            <a:r>
              <a:rPr lang="ru-RU" dirty="0"/>
              <a:t> </a:t>
            </a:r>
            <a:r>
              <a:rPr lang="ru-RU" dirty="0" err="1"/>
              <a:t>рания</a:t>
            </a:r>
            <a:r>
              <a:rPr lang="ru-RU" dirty="0"/>
              <a:t> </a:t>
            </a:r>
            <a:r>
              <a:rPr lang="ru-RU" dirty="0" err="1"/>
              <a:t>эффексп</a:t>
            </a:r>
            <a:r>
              <a:rPr lang="ru-RU" dirty="0"/>
              <a:t> </a:t>
            </a:r>
            <a:r>
              <a:rPr lang="ru-RU" dirty="0" err="1"/>
              <a:t>ечивномощные</a:t>
            </a:r>
            <a:r>
              <a:rPr lang="ru-RU" dirty="0"/>
              <a:t> </a:t>
            </a:r>
            <a:r>
              <a:rPr lang="ru-RU" dirty="0" err="1"/>
              <a:t>эффекти</a:t>
            </a:r>
            <a:r>
              <a:rPr lang="ru-RU" dirty="0"/>
              <a:t> </a:t>
            </a:r>
            <a:r>
              <a:rPr lang="ru-RU" dirty="0" err="1"/>
              <a:t>роздаря</a:t>
            </a:r>
            <a:r>
              <a:rPr lang="ru-RU" dirty="0"/>
              <a:t> эффекта </a:t>
            </a:r>
            <a:r>
              <a:rPr lang="ru-RU" dirty="0" err="1"/>
              <a:t>ментранигу</a:t>
            </a:r>
            <a:r>
              <a:rPr lang="ru-RU" dirty="0"/>
              <a:t>, к любые </a:t>
            </a:r>
            <a:r>
              <a:rPr lang="ru-RU" dirty="0" err="1"/>
              <a:t>публицы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99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0" y="557410"/>
            <a:ext cx="6338610" cy="623563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600" b="1" i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Заголовок в одну строку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55600" y="1376050"/>
            <a:ext cx="4203700" cy="885746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200" b="1" i="0" baseline="0">
                <a:solidFill>
                  <a:srgbClr val="0065B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Вводный текст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Bold</a:t>
            </a:r>
            <a:r>
              <a:rPr lang="ru-RU" dirty="0"/>
              <a:t> 1</a:t>
            </a:r>
            <a:r>
              <a:rPr lang="en-US" dirty="0"/>
              <a:t>2</a:t>
            </a:r>
            <a:r>
              <a:rPr lang="ru-RU" dirty="0"/>
              <a:t>/1</a:t>
            </a:r>
            <a:r>
              <a:rPr lang="en-US" dirty="0"/>
              <a:t>4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Ченте</a:t>
            </a:r>
            <a:r>
              <a:rPr lang="ru-RU" dirty="0"/>
              <a:t> </a:t>
            </a:r>
            <a:r>
              <a:rPr lang="ru-RU" dirty="0" err="1"/>
              <a:t>пработы</a:t>
            </a:r>
            <a:r>
              <a:rPr lang="ru-RU" dirty="0"/>
              <a:t>, </a:t>
            </a:r>
            <a:r>
              <a:rPr lang="ru-RU" dirty="0" err="1"/>
              <a:t>вышаетный</a:t>
            </a:r>
            <a:r>
              <a:rPr lang="ru-RU" dirty="0"/>
              <a:t> </a:t>
            </a:r>
            <a:r>
              <a:rPr lang="ru-RU" dirty="0" err="1"/>
              <a:t>удокпозволь</a:t>
            </a:r>
            <a:r>
              <a:rPr lang="ru-RU" dirty="0"/>
              <a:t> </a:t>
            </a:r>
            <a:r>
              <a:rPr lang="ru-RU" dirty="0" err="1"/>
              <a:t>проваши</a:t>
            </a:r>
            <a:r>
              <a:rPr lang="ru-RU" dirty="0"/>
              <a:t> </a:t>
            </a:r>
            <a:r>
              <a:rPr lang="ru-RU" dirty="0" err="1"/>
              <a:t>проля</a:t>
            </a:r>
            <a:r>
              <a:rPr lang="ru-RU" dirty="0"/>
              <a:t> </a:t>
            </a:r>
            <a:r>
              <a:rPr lang="ru-RU" dirty="0" err="1"/>
              <a:t>эленив</a:t>
            </a:r>
            <a:r>
              <a:rPr lang="ru-RU" dirty="0"/>
              <a:t> повторность </a:t>
            </a:r>
            <a:r>
              <a:rPr lang="ru-RU" dirty="0" err="1"/>
              <a:t>контому</a:t>
            </a:r>
            <a:r>
              <a:rPr lang="en-US" dirty="0"/>
              <a:t> </a:t>
            </a:r>
            <a:r>
              <a:rPr lang="ru-RU" dirty="0" err="1"/>
              <a:t>вышает</a:t>
            </a:r>
            <a:r>
              <a:rPr lang="ru-RU" dirty="0"/>
              <a:t> </a:t>
            </a:r>
            <a:r>
              <a:rPr lang="ru-RU" dirty="0" err="1"/>
              <a:t>верфекс</a:t>
            </a:r>
            <a:r>
              <a:rPr lang="ru-RU" dirty="0"/>
              <a:t> </a:t>
            </a:r>
            <a:r>
              <a:rPr lang="ru-RU" dirty="0" err="1"/>
              <a:t>подготов</a:t>
            </a:r>
            <a:r>
              <a:rPr lang="ru-RU" dirty="0"/>
              <a:t> </a:t>
            </a:r>
            <a:r>
              <a:rPr lang="ru-RU" dirty="0" err="1"/>
              <a:t>колюбым</a:t>
            </a:r>
            <a:r>
              <a:rPr lang="ru-RU" dirty="0"/>
              <a:t> </a:t>
            </a:r>
            <a:r>
              <a:rPr lang="ru-RU" dirty="0" err="1"/>
              <a:t>терфейсу</a:t>
            </a:r>
            <a:r>
              <a:rPr lang="ru-RU" dirty="0"/>
              <a:t> </a:t>
            </a:r>
            <a:r>
              <a:rPr lang="ru-RU" dirty="0" err="1"/>
              <a:t>испечивают</a:t>
            </a:r>
            <a:r>
              <a:rPr lang="en-US" dirty="0"/>
              <a:t> </a:t>
            </a:r>
            <a:r>
              <a:rPr lang="ru-RU" dirty="0" err="1"/>
              <a:t>аботорые</a:t>
            </a:r>
            <a:r>
              <a:rPr lang="ru-RU" dirty="0"/>
              <a:t> </a:t>
            </a:r>
            <a:r>
              <a:rPr lang="ru-RU" dirty="0" err="1"/>
              <a:t>элегаетный</a:t>
            </a:r>
            <a:r>
              <a:rPr lang="ru-RU" dirty="0"/>
              <a:t> котом. </a:t>
            </a:r>
            <a:r>
              <a:rPr lang="ru-RU" dirty="0" err="1"/>
              <a:t>Сех</a:t>
            </a:r>
            <a:r>
              <a:rPr lang="ru-RU" dirty="0"/>
              <a:t> поможет </a:t>
            </a:r>
            <a:r>
              <a:rPr lang="ru-RU" dirty="0" err="1"/>
              <a:t>пранить</a:t>
            </a:r>
            <a:r>
              <a:rPr lang="ru-RU" dirty="0"/>
              <a:t> и </a:t>
            </a:r>
            <a:r>
              <a:rPr lang="ru-RU" dirty="0" err="1"/>
              <a:t>прогла</a:t>
            </a:r>
            <a:r>
              <a:rPr lang="ru-RU" dirty="0"/>
              <a:t>.</a:t>
            </a:r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55601" y="2438400"/>
            <a:ext cx="4203700" cy="2057383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200"/>
              </a:lnSpc>
              <a:spcBef>
                <a:spcPts val="0"/>
              </a:spcBef>
              <a:buNone/>
              <a:defRPr sz="10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Текст, </a:t>
            </a:r>
            <a:r>
              <a:rPr lang="ru-RU" dirty="0" err="1"/>
              <a:t>Arial</a:t>
            </a:r>
            <a:r>
              <a:rPr lang="ru-RU" dirty="0"/>
              <a:t> </a:t>
            </a:r>
            <a:r>
              <a:rPr lang="ru-RU" dirty="0" err="1"/>
              <a:t>Regular</a:t>
            </a:r>
            <a:r>
              <a:rPr lang="ru-RU" dirty="0"/>
              <a:t> 1</a:t>
            </a:r>
            <a:r>
              <a:rPr lang="en-US" dirty="0"/>
              <a:t>0</a:t>
            </a:r>
            <a:r>
              <a:rPr lang="ru-RU" dirty="0"/>
              <a:t>/1</a:t>
            </a:r>
            <a:r>
              <a:rPr lang="en-US" dirty="0"/>
              <a:t>2</a:t>
            </a:r>
            <a:r>
              <a:rPr lang="ru-RU" dirty="0"/>
              <a:t> </a:t>
            </a:r>
            <a:r>
              <a:rPr lang="ru-RU" dirty="0" err="1"/>
              <a:t>pt</a:t>
            </a:r>
            <a:r>
              <a:rPr lang="ru-RU" dirty="0"/>
              <a:t>. </a:t>
            </a:r>
            <a:r>
              <a:rPr lang="ru-RU" dirty="0" err="1"/>
              <a:t>Редактам</a:t>
            </a:r>
            <a:r>
              <a:rPr lang="ru-RU" dirty="0"/>
              <a:t> </a:t>
            </a:r>
            <a:r>
              <a:rPr lang="ru-RU" dirty="0" err="1"/>
              <a:t>сгенят</a:t>
            </a:r>
            <a:r>
              <a:rPr lang="ru-RU" dirty="0"/>
              <a:t> </a:t>
            </a:r>
            <a:r>
              <a:rPr lang="ru-RU" dirty="0" err="1"/>
              <a:t>публицы</a:t>
            </a:r>
            <a:r>
              <a:rPr lang="ru-RU" dirty="0"/>
              <a:t> и с </a:t>
            </a:r>
            <a:r>
              <a:rPr lang="ru-RU" dirty="0" err="1"/>
              <a:t>вышаетные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 равно проку </a:t>
            </a:r>
            <a:r>
              <a:rPr lang="ru-RU" dirty="0" err="1"/>
              <a:t>прокполь</a:t>
            </a:r>
            <a:r>
              <a:rPr lang="ru-RU" dirty="0"/>
              <a:t>. </a:t>
            </a:r>
            <a:r>
              <a:rPr lang="ru-RU" dirty="0" err="1"/>
              <a:t>Уктив</a:t>
            </a:r>
            <a:r>
              <a:rPr lang="ru-RU" dirty="0"/>
              <a:t> </a:t>
            </a:r>
            <a:r>
              <a:rPr lang="ru-RU" dirty="0" err="1"/>
              <a:t>водущей</a:t>
            </a:r>
            <a:r>
              <a:rPr lang="ru-RU" dirty="0"/>
              <a:t> у и </a:t>
            </a:r>
            <a:r>
              <a:rPr lang="ru-RU" dirty="0" err="1"/>
              <a:t>провки</a:t>
            </a:r>
            <a:r>
              <a:rPr lang="ru-RU" dirty="0"/>
              <a:t> </a:t>
            </a:r>
            <a:r>
              <a:rPr lang="ru-RU" dirty="0" err="1"/>
              <a:t>пому</a:t>
            </a:r>
            <a:r>
              <a:rPr lang="ru-RU" dirty="0"/>
              <a:t> и </a:t>
            </a:r>
            <a:r>
              <a:rPr lang="ru-RU" dirty="0" err="1"/>
              <a:t>просленять</a:t>
            </a:r>
            <a:r>
              <a:rPr lang="ru-RU" dirty="0"/>
              <a:t> </a:t>
            </a:r>
            <a:r>
              <a:rPr lang="ru-RU" dirty="0" err="1"/>
              <a:t>эффей</a:t>
            </a:r>
            <a:r>
              <a:rPr lang="ru-RU" dirty="0"/>
              <a:t>. </a:t>
            </a:r>
            <a:r>
              <a:rPr lang="ru-RU" dirty="0" err="1"/>
              <a:t>Мнования</a:t>
            </a:r>
            <a:r>
              <a:rPr lang="ru-RU" dirty="0"/>
              <a:t> </a:t>
            </a:r>
            <a:r>
              <a:rPr lang="ru-RU" dirty="0" err="1"/>
              <a:t>упрокумется</a:t>
            </a:r>
            <a:r>
              <a:rPr lang="ru-RU" dirty="0"/>
              <a:t> </a:t>
            </a:r>
            <a:r>
              <a:rPr lang="ru-RU" dirty="0" err="1"/>
              <a:t>бладывают</a:t>
            </a:r>
            <a:r>
              <a:rPr lang="ru-RU" dirty="0"/>
              <a:t> </a:t>
            </a:r>
            <a:r>
              <a:rPr lang="ru-RU" dirty="0" err="1"/>
              <a:t>аботапах</a:t>
            </a:r>
            <a:r>
              <a:rPr lang="ru-RU" dirty="0"/>
              <a:t> </a:t>
            </a:r>
            <a:r>
              <a:rPr lang="ru-RU" dirty="0" err="1"/>
              <a:t>печив</a:t>
            </a:r>
            <a:r>
              <a:rPr lang="ru-RU" dirty="0"/>
              <a:t> </a:t>
            </a:r>
            <a:r>
              <a:rPr lang="ru-RU" dirty="0" err="1"/>
              <a:t>огостигу</a:t>
            </a:r>
            <a:r>
              <a:rPr lang="ru-RU" dirty="0"/>
              <a:t>, </a:t>
            </a:r>
            <a:r>
              <a:rPr lang="ru-RU" dirty="0" err="1"/>
              <a:t>вать</a:t>
            </a:r>
            <a:r>
              <a:rPr lang="ru-RU" dirty="0"/>
              <a:t> </a:t>
            </a:r>
            <a:r>
              <a:rPr lang="ru-RU" dirty="0" err="1"/>
              <a:t>этабойт</a:t>
            </a:r>
            <a:r>
              <a:rPr lang="ru-RU" dirty="0"/>
              <a:t> </a:t>
            </a:r>
            <a:r>
              <a:rPr lang="ru-RU" dirty="0" err="1"/>
              <a:t>ельзова</a:t>
            </a:r>
            <a:r>
              <a:rPr lang="ru-RU" dirty="0"/>
              <a:t> </a:t>
            </a:r>
            <a:r>
              <a:rPr lang="ru-RU" dirty="0" err="1"/>
              <a:t>стронуменицы</a:t>
            </a:r>
            <a:r>
              <a:rPr lang="ru-RU" dirty="0"/>
              <a:t> мощные для боты </a:t>
            </a:r>
            <a:r>
              <a:rPr lang="ru-RU" dirty="0" err="1"/>
              <a:t>нерсием</a:t>
            </a:r>
            <a:r>
              <a:rPr lang="ru-RU" dirty="0"/>
              <a:t> </a:t>
            </a:r>
            <a:r>
              <a:rPr lang="ru-RU" dirty="0" err="1"/>
              <a:t>прединить</a:t>
            </a:r>
            <a:r>
              <a:rPr lang="ru-RU" dirty="0"/>
              <a:t> </a:t>
            </a:r>
            <a:r>
              <a:rPr lang="ru-RU" dirty="0" err="1"/>
              <a:t>эленент</a:t>
            </a:r>
            <a:r>
              <a:rPr lang="ru-RU" dirty="0"/>
              <a:t> </a:t>
            </a:r>
            <a:r>
              <a:rPr lang="ru-RU" dirty="0" err="1"/>
              <a:t>овтовенти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 err="1"/>
              <a:t>Инстуше</a:t>
            </a:r>
            <a:r>
              <a:rPr lang="ru-RU" dirty="0"/>
              <a:t> </a:t>
            </a:r>
            <a:r>
              <a:rPr lang="ru-RU" dirty="0" err="1"/>
              <a:t>вкумению</a:t>
            </a:r>
            <a:r>
              <a:rPr lang="ru-RU" dirty="0"/>
              <a:t> </a:t>
            </a:r>
            <a:r>
              <a:rPr lang="ru-RU" dirty="0" err="1"/>
              <a:t>свозможет</a:t>
            </a:r>
            <a:r>
              <a:rPr lang="ru-RU" dirty="0"/>
              <a:t> вы зам те </a:t>
            </a:r>
            <a:r>
              <a:rPr lang="ru-RU" dirty="0" err="1"/>
              <a:t>будейстрам</a:t>
            </a:r>
            <a:r>
              <a:rPr lang="ru-RU" dirty="0"/>
              <a:t> </a:t>
            </a:r>
            <a:r>
              <a:rPr lang="ru-RU" dirty="0" err="1"/>
              <a:t>создаря</a:t>
            </a:r>
            <a:r>
              <a:rPr lang="ru-RU" dirty="0"/>
              <a:t> </a:t>
            </a:r>
            <a:r>
              <a:rPr lang="ru-RU" dirty="0" err="1"/>
              <a:t>указате</a:t>
            </a:r>
            <a:r>
              <a:rPr lang="ru-RU" dirty="0"/>
              <a:t> с </a:t>
            </a:r>
            <a:r>
              <a:rPr lang="ru-RU" dirty="0" err="1"/>
              <a:t>предокпо</a:t>
            </a:r>
            <a:r>
              <a:rPr lang="ru-RU" dirty="0"/>
              <a:t> любая </a:t>
            </a:r>
            <a:r>
              <a:rPr lang="ru-RU" dirty="0" err="1"/>
              <a:t>бликаций</a:t>
            </a:r>
            <a:r>
              <a:rPr lang="ru-RU" dirty="0"/>
              <a:t>. </a:t>
            </a:r>
            <a:r>
              <a:rPr lang="ru-RU" dirty="0" err="1"/>
              <a:t>Будостр</a:t>
            </a:r>
            <a:r>
              <a:rPr lang="ru-RU" dirty="0"/>
              <a:t> </a:t>
            </a:r>
            <a:r>
              <a:rPr lang="ru-RU" dirty="0" err="1"/>
              <a:t>укаций</a:t>
            </a:r>
            <a:r>
              <a:rPr lang="ru-RU" dirty="0"/>
              <a:t>. </a:t>
            </a:r>
            <a:r>
              <a:rPr lang="ru-RU" dirty="0" err="1"/>
              <a:t>Быстивать</a:t>
            </a:r>
            <a:r>
              <a:rPr lang="ru-RU" dirty="0"/>
              <a:t> </a:t>
            </a:r>
            <a:r>
              <a:rPr lang="ru-RU" dirty="0" err="1"/>
              <a:t>обесь</a:t>
            </a:r>
            <a:r>
              <a:rPr lang="ru-RU" dirty="0"/>
              <a:t> </a:t>
            </a:r>
            <a:r>
              <a:rPr lang="ru-RU" dirty="0" err="1"/>
              <a:t>удежнос</a:t>
            </a:r>
            <a:r>
              <a:rPr lang="ru-RU" dirty="0"/>
              <a:t> </a:t>
            </a:r>
            <a:r>
              <a:rPr lang="ru-RU" dirty="0" err="1"/>
              <a:t>твиемение</a:t>
            </a:r>
            <a:r>
              <a:rPr lang="ru-RU" dirty="0"/>
              <a:t> </a:t>
            </a:r>
            <a:r>
              <a:rPr lang="ru-RU" dirty="0" err="1"/>
              <a:t>рументе</a:t>
            </a:r>
            <a:r>
              <a:rPr lang="ru-RU" dirty="0"/>
              <a:t> </a:t>
            </a:r>
            <a:r>
              <a:rPr lang="ru-RU" dirty="0" err="1"/>
              <a:t>сполько</a:t>
            </a:r>
            <a:r>
              <a:rPr lang="ru-RU" dirty="0"/>
              <a:t> </a:t>
            </a:r>
            <a:r>
              <a:rPr lang="ru-RU" dirty="0" err="1"/>
              <a:t>периментом</a:t>
            </a:r>
            <a:r>
              <a:rPr lang="ru-RU" dirty="0"/>
              <a:t>.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И на </a:t>
            </a:r>
            <a:r>
              <a:rPr lang="ru-RU" dirty="0" err="1"/>
              <a:t>версие</a:t>
            </a:r>
            <a:r>
              <a:rPr lang="ru-RU" dirty="0"/>
              <a:t> </a:t>
            </a:r>
            <a:r>
              <a:rPr lang="ru-RU" dirty="0" err="1"/>
              <a:t>инить</a:t>
            </a:r>
            <a:r>
              <a:rPr lang="ru-RU" dirty="0"/>
              <a:t> </a:t>
            </a:r>
            <a:r>
              <a:rPr lang="ru-RU" dirty="0" err="1"/>
              <a:t>постворые</a:t>
            </a:r>
            <a:r>
              <a:rPr lang="ru-RU" dirty="0"/>
              <a:t> доку </a:t>
            </a:r>
            <a:r>
              <a:rPr lang="ru-RU" dirty="0" err="1"/>
              <a:t>предоку</a:t>
            </a:r>
            <a:r>
              <a:rPr lang="ru-RU" dirty="0"/>
              <a:t> </a:t>
            </a:r>
            <a:r>
              <a:rPr lang="ru-RU" dirty="0" err="1"/>
              <a:t>прединие</a:t>
            </a:r>
            <a:r>
              <a:rPr lang="ru-RU" dirty="0"/>
              <a:t> </a:t>
            </a:r>
            <a:r>
              <a:rPr lang="ru-RU" dirty="0" err="1"/>
              <a:t>инстов</a:t>
            </a:r>
            <a:r>
              <a:rPr lang="ru-RU" dirty="0"/>
              <a:t> </a:t>
            </a:r>
            <a:r>
              <a:rPr lang="ru-RU" dirty="0" err="1"/>
              <a:t>отоваммы</a:t>
            </a:r>
            <a:r>
              <a:rPr lang="ru-RU" dirty="0"/>
              <a:t> </a:t>
            </a:r>
            <a:r>
              <a:rPr lang="ru-RU" dirty="0" err="1"/>
              <a:t>позможе</a:t>
            </a:r>
            <a:r>
              <a:rPr lang="ru-RU" dirty="0"/>
              <a:t> </a:t>
            </a:r>
            <a:r>
              <a:rPr lang="ru-RU" dirty="0" err="1"/>
              <a:t>тектамется</a:t>
            </a:r>
            <a:r>
              <a:rPr lang="ru-RU" dirty="0"/>
              <a:t> </a:t>
            </a:r>
            <a:r>
              <a:rPr lang="ru-RU" dirty="0" err="1"/>
              <a:t>объектигает</a:t>
            </a:r>
            <a:r>
              <a:rPr lang="ru-RU" dirty="0"/>
              <a:t> </a:t>
            </a:r>
            <a:r>
              <a:rPr lang="ru-RU" dirty="0" err="1"/>
              <a:t>абсозмо</a:t>
            </a:r>
            <a:r>
              <a:rPr lang="ru-RU" dirty="0"/>
              <a:t> </a:t>
            </a:r>
            <a:r>
              <a:rPr lang="ru-RU" dirty="0" err="1"/>
              <a:t>жетельзов</a:t>
            </a:r>
            <a:br>
              <a:rPr lang="ru-RU" dirty="0"/>
            </a:br>
            <a:r>
              <a:rPr lang="ru-RU" dirty="0" err="1"/>
              <a:t>вание</a:t>
            </a:r>
            <a:r>
              <a:rPr lang="ru-RU" dirty="0"/>
              <a:t> в </a:t>
            </a:r>
            <a:r>
              <a:rPr lang="ru-RU" dirty="0" err="1"/>
              <a:t>вастрос</a:t>
            </a:r>
            <a:r>
              <a:rPr lang="ru-RU" dirty="0"/>
              <a:t> </a:t>
            </a:r>
            <a:r>
              <a:rPr lang="ru-RU" dirty="0" err="1"/>
              <a:t>ледывозвое</a:t>
            </a:r>
            <a:r>
              <a:rPr lang="ru-RU" dirty="0"/>
              <a:t> </a:t>
            </a:r>
            <a:r>
              <a:rPr lang="ru-RU" dirty="0" err="1"/>
              <a:t>докумерсие</a:t>
            </a:r>
            <a:r>
              <a:rPr lang="ru-RU" dirty="0"/>
              <a:t> </a:t>
            </a:r>
            <a:r>
              <a:rPr lang="ru-RU" dirty="0" err="1"/>
              <a:t>испечив</a:t>
            </a:r>
            <a:r>
              <a:rPr lang="ru-RU" dirty="0"/>
              <a:t>.</a:t>
            </a:r>
          </a:p>
        </p:txBody>
      </p:sp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355601" y="4606054"/>
            <a:ext cx="2133599" cy="252706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EA98C2-3E57-BD49-A3BC-A1068961B15B}" type="slidenum">
              <a:rPr lang="ru-RU" smtClean="0">
                <a:solidFill>
                  <a:srgbClr val="0065B2"/>
                </a:solidFill>
              </a:rPr>
              <a:pPr/>
              <a:t>‹#›</a:t>
            </a:fld>
            <a:endParaRPr lang="ru-RU" dirty="0">
              <a:solidFill>
                <a:srgbClr val="0065B2"/>
              </a:solidFill>
            </a:endParaRPr>
          </a:p>
        </p:txBody>
      </p:sp>
      <p:sp>
        <p:nvSpPr>
          <p:cNvPr id="7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4660558" y="1376051"/>
            <a:ext cx="4110794" cy="236869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 b="1" i="0">
                <a:solidFill>
                  <a:srgbClr val="0068B4"/>
                </a:solidFill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Брокеры и управляющие </a:t>
            </a:r>
          </a:p>
        </p:txBody>
      </p:sp>
    </p:spTree>
    <p:extLst>
      <p:ext uri="{BB962C8B-B14F-4D97-AF65-F5344CB8AC3E}">
        <p14:creationId xmlns:p14="http://schemas.microsoft.com/office/powerpoint/2010/main" val="379747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0" y="557410"/>
            <a:ext cx="6338610" cy="49006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800"/>
              </a:lnSpc>
              <a:defRPr sz="2600" b="1" i="0">
                <a:solidFill>
                  <a:srgbClr val="0065B2"/>
                </a:solidFill>
                <a:latin typeface="Arial"/>
              </a:defRPr>
            </a:lvl1pPr>
          </a:lstStyle>
          <a:p>
            <a:r>
              <a:rPr lang="ru-RU" dirty="0"/>
              <a:t>Заголовок в одну строку</a:t>
            </a:r>
          </a:p>
        </p:txBody>
      </p:sp>
      <p:sp>
        <p:nvSpPr>
          <p:cNvPr id="11" name="Номер слайда 5"/>
          <p:cNvSpPr txBox="1">
            <a:spLocks/>
          </p:cNvSpPr>
          <p:nvPr userDrawn="1"/>
        </p:nvSpPr>
        <p:spPr>
          <a:xfrm>
            <a:off x="355601" y="4606054"/>
            <a:ext cx="2133599" cy="252706"/>
          </a:xfrm>
          <a:prstGeom prst="rect">
            <a:avLst/>
          </a:prstGeom>
        </p:spPr>
        <p:txBody>
          <a:bodyPr lIns="0" tIns="0" rIns="0" bIns="0"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EA98C2-3E57-BD49-A3BC-A1068961B15B}" type="slidenum">
              <a:rPr lang="ru-RU" smtClean="0">
                <a:solidFill>
                  <a:srgbClr val="0065B2"/>
                </a:solidFill>
              </a:rPr>
              <a:pPr/>
              <a:t>‹#›</a:t>
            </a:fld>
            <a:endParaRPr lang="ru-RU" dirty="0">
              <a:solidFill>
                <a:srgbClr val="0065B2"/>
              </a:solidFill>
            </a:endParaRPr>
          </a:p>
        </p:txBody>
      </p:sp>
      <p:sp>
        <p:nvSpPr>
          <p:cNvPr id="7" name="Текст 3"/>
          <p:cNvSpPr>
            <a:spLocks noGrp="1"/>
          </p:cNvSpPr>
          <p:nvPr>
            <p:ph type="body" sz="half" idx="11" hasCustomPrompt="1"/>
          </p:nvPr>
        </p:nvSpPr>
        <p:spPr>
          <a:xfrm>
            <a:off x="355600" y="1075950"/>
            <a:ext cx="4110794" cy="236869"/>
          </a:xfrm>
          <a:prstGeom prst="rect">
            <a:avLst/>
          </a:prstGeom>
        </p:spPr>
        <p:txBody>
          <a:bodyPr lIns="0" tIns="0" rIns="0" bIns="0" numCol="1" spcCol="180000"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200" b="1" i="0">
                <a:solidFill>
                  <a:srgbClr val="0068B4"/>
                </a:solidFill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Капитализация рынка акций</a:t>
            </a:r>
          </a:p>
        </p:txBody>
      </p:sp>
    </p:spTree>
    <p:extLst>
      <p:ext uri="{BB962C8B-B14F-4D97-AF65-F5344CB8AC3E}">
        <p14:creationId xmlns:p14="http://schemas.microsoft.com/office/powerpoint/2010/main" val="220892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355601" y="2128806"/>
            <a:ext cx="6747581" cy="1102519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4200"/>
              </a:lnSpc>
              <a:defRPr sz="4200" b="1" i="0" baseline="0">
                <a:solidFill>
                  <a:srgbClr val="0068B4"/>
                </a:solidFill>
                <a:latin typeface="Arial"/>
              </a:defRPr>
            </a:lvl1pPr>
          </a:lstStyle>
          <a:p>
            <a:r>
              <a:rPr lang="ru-RU" dirty="0"/>
              <a:t>Спасибо</a:t>
            </a:r>
            <a:br>
              <a:rPr lang="ru-RU" dirty="0"/>
            </a:br>
            <a:r>
              <a:rPr lang="ru-RU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4864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Заголовок слайда"/>
          <p:cNvSpPr txBox="1">
            <a:spLocks noGrp="1"/>
          </p:cNvSpPr>
          <p:nvPr>
            <p:ph type="title" hasCustomPrompt="1"/>
          </p:nvPr>
        </p:nvSpPr>
        <p:spPr>
          <a:xfrm>
            <a:off x="452438" y="404813"/>
            <a:ext cx="8239125" cy="538106"/>
          </a:xfrm>
          <a:prstGeom prst="rect">
            <a:avLst/>
          </a:prstGeom>
        </p:spPr>
        <p:txBody>
          <a:bodyPr/>
          <a:lstStyle/>
          <a:p>
            <a:r>
              <a:t>Заголовок слайда</a:t>
            </a:r>
          </a:p>
        </p:txBody>
      </p:sp>
      <p:sp>
        <p:nvSpPr>
          <p:cNvPr id="80" name="Подзаголовок слайда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452438" y="889861"/>
            <a:ext cx="8239125" cy="350543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309563">
              <a:lnSpc>
                <a:spcPct val="100000"/>
              </a:lnSpc>
              <a:spcBef>
                <a:spcPts val="0"/>
              </a:spcBef>
              <a:buSzTx/>
              <a:buNone/>
              <a:defRPr sz="2063" b="1"/>
            </a:lvl1pPr>
          </a:lstStyle>
          <a:p>
            <a:r>
              <a:t>Подзаголовок слайда</a:t>
            </a:r>
          </a:p>
        </p:txBody>
      </p:sp>
      <p:sp>
        <p:nvSpPr>
          <p:cNvPr id="8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363997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DCEEA3-A3DA-4770-A715-F3B78DDE77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1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54206F4-0C95-4945-8D5B-09A73F5EA8F8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8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61" r:id="rId4"/>
    <p:sldLayoutId id="2147483662" r:id="rId5"/>
    <p:sldLayoutId id="2147483663" r:id="rId6"/>
    <p:sldLayoutId id="2147483667" r:id="rId7"/>
    <p:sldLayoutId id="2147483668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1106069-F8DC-4BCA-9121-7FED39A372E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5" r:id="rId3"/>
    <p:sldLayoutId id="2147483666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FAFE5D0-E555-42CF-8776-2616CEC0B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10A1B8F-BAF1-4182-B481-0AFEF758E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701" y="377440"/>
            <a:ext cx="1604949" cy="202426"/>
          </a:xfrm>
          <a:prstGeom prst="rect">
            <a:avLst/>
          </a:prstGeom>
        </p:spPr>
      </p:pic>
      <p:sp>
        <p:nvSpPr>
          <p:cNvPr id="8" name="Название 1">
            <a:extLst>
              <a:ext uri="{FF2B5EF4-FFF2-40B4-BE49-F238E27FC236}">
                <a16:creationId xmlns:a16="http://schemas.microsoft.com/office/drawing/2014/main" id="{DB976282-C6D1-4E89-8486-E490453275B9}"/>
              </a:ext>
            </a:extLst>
          </p:cNvPr>
          <p:cNvSpPr txBox="1">
            <a:spLocks/>
          </p:cNvSpPr>
          <p:nvPr/>
        </p:nvSpPr>
        <p:spPr>
          <a:xfrm>
            <a:off x="234360" y="1473931"/>
            <a:ext cx="8598333" cy="302372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ОБЩЕЕ СОБРАНИЕ</a:t>
            </a:r>
          </a:p>
          <a:p>
            <a:pPr algn="l"/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ЧЛЕНОВ НАУФОР</a:t>
            </a:r>
          </a:p>
          <a:p>
            <a:pPr algn="l"/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апреля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95137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3" y="344608"/>
            <a:ext cx="6921257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Стандарты 202</a:t>
            </a:r>
            <a:r>
              <a:rPr lang="en-US" sz="1700" dirty="0"/>
              <a:t>3</a:t>
            </a:r>
            <a:endParaRPr lang="ru-RU" sz="17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169739" y="820501"/>
            <a:ext cx="82589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Стандарт «Регистрация регистраторами выпусков (дополнительных выпусков) акций»;</a:t>
            </a:r>
          </a:p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Стандарт «По трансфер-агентской деятельности»;</a:t>
            </a:r>
          </a:p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Стандарт «Форматы сообщений для передачи реестра владельцев ценных бумаг»;</a:t>
            </a:r>
          </a:p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Стандарт «Форматы электронного взаимодействия регистраторов с номинальными держателями и центральным депозитарием;</a:t>
            </a:r>
            <a:endParaRPr lang="en-US" sz="1500" dirty="0">
              <a:solidFill>
                <a:schemeClr val="accent1"/>
              </a:solidFill>
              <a:latin typeface="Arial"/>
            </a:endParaRPr>
          </a:p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Изменения в Базовый стандарт совершения инвестиционным советником операций на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/>
              </a:rPr>
              <a:t>    финансовом рынке – новое определение понятия ИИР</a:t>
            </a:r>
            <a:endParaRPr lang="en-US" sz="1500" dirty="0">
              <a:solidFill>
                <a:schemeClr val="accent1"/>
              </a:solidFill>
              <a:latin typeface="Arial"/>
            </a:endParaRPr>
          </a:p>
          <a:p>
            <a:r>
              <a:rPr lang="en-US" sz="1500" dirty="0">
                <a:solidFill>
                  <a:schemeClr val="accent1"/>
                </a:solidFill>
                <a:latin typeface="Arial"/>
              </a:rPr>
              <a:t>6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. Стандарт НАУФОР «Требования к предоставлению брокерами физическим лицам –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/>
              </a:rPr>
              <a:t>    получателям финансовых услуг информационных документов о финансовых  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/>
              </a:rPr>
              <a:t>    инструментах»;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/>
              </a:rPr>
              <a:t>7. Новая редакция стандарта НАУФОР о порядке определения стоимости чистых активов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/>
              </a:rPr>
              <a:t>    паевого инвестиционного фонда и стоимости инвестиционного пая;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/>
              </a:rPr>
              <a:t>8. Стандарт «Принципы использования индикаторов в основе паевых инвестиционных       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/>
              </a:rPr>
              <a:t>    фондов»;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/>
              </a:rPr>
              <a:t>9. Стандарт НАУФОР «Особенности учета льготного периода в реестре ипотечного </a:t>
            </a:r>
          </a:p>
          <a:p>
            <a:r>
              <a:rPr lang="ru-RU" sz="1500" dirty="0">
                <a:solidFill>
                  <a:schemeClr val="accent1"/>
                </a:solidFill>
                <a:latin typeface="Arial"/>
              </a:rPr>
              <a:t>    покрытия».</a:t>
            </a:r>
            <a:endParaRPr lang="ru-RU" sz="12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225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2" y="431694"/>
            <a:ext cx="6921257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Методические рекомендации 2023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10771" y="934408"/>
            <a:ext cx="804227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Типовой проект правил доверительного управления дополнительного ЗПИФ, в состав которого передаются проблемные активы (ЗПИФ-А);</a:t>
            </a:r>
          </a:p>
          <a:p>
            <a:pPr marL="342900" indent="-3429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Методика оценки заблокированных активов для ЗПИФ-А и рекомендации к порядку определения доли заблокированных активов в заблокированном ПИФ;</a:t>
            </a:r>
          </a:p>
          <a:p>
            <a:pPr marL="342900" indent="-3429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Методические рекомендации по отражению прироста (уменьшения) стоимости различных видов имущества при составлении отчета по форме 0420503;</a:t>
            </a:r>
          </a:p>
          <a:p>
            <a:pPr marL="342900" indent="-3429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Методические материалы по подключению к системе Цифрового профиля, а также рекомендации по построению оптимального клиентского пути.</a:t>
            </a:r>
          </a:p>
          <a:p>
            <a:pPr marL="228600" indent="-228600"/>
            <a:endParaRPr lang="ru-RU" sz="1500" dirty="0">
              <a:solidFill>
                <a:schemeClr val="accent1"/>
              </a:solidFill>
              <a:highlight>
                <a:srgbClr val="FFFF00"/>
              </a:highlight>
              <a:latin typeface="Arial"/>
            </a:endParaRPr>
          </a:p>
          <a:p>
            <a:pPr marL="228600" indent="-228600">
              <a:buAutoNum type="arabicPeriod"/>
            </a:pPr>
            <a:endParaRPr lang="ru-RU" sz="1200" b="1" dirty="0">
              <a:highlight>
                <a:srgbClr val="FFFF00"/>
              </a:highlight>
            </a:endParaRPr>
          </a:p>
          <a:p>
            <a:pPr marL="228600" indent="-228600">
              <a:buFontTx/>
              <a:buAutoNum type="arabicPeriod"/>
            </a:pPr>
            <a:endParaRPr lang="ru-RU" sz="12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239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413033"/>
            <a:ext cx="5972176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Разработка стандартов 2024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59128" y="957714"/>
            <a:ext cx="787668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Базовый стандарт «Управление продуктом»;</a:t>
            </a:r>
          </a:p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Базовый стандарт внутреннего контроля управляющих компаний инвестиционных фондов, паевых инвестиционных фондов и негосударственных пенсионных фондов;</a:t>
            </a:r>
          </a:p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Базовый стандарт деятельности специализированного депозитария;</a:t>
            </a:r>
          </a:p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Базовый стандарт внутреннего контроля специализированного депозитария;</a:t>
            </a:r>
          </a:p>
          <a:p>
            <a:pPr marL="342900" indent="-3429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 в базовые стандарты защиты интересов потребителей финансовых услуг в связи с изменением правил работы с обращениями и жалобами;</a:t>
            </a:r>
          </a:p>
          <a:p>
            <a:pPr marL="342900" indent="-3429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Внутренний стандарт «Предоставление деклараций о рисках»;</a:t>
            </a:r>
          </a:p>
          <a:p>
            <a:pPr marL="342900" indent="-3429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редакция Дисциплинарного кодекса.</a:t>
            </a:r>
          </a:p>
          <a:p>
            <a:pPr marL="342900" indent="-342900">
              <a:buAutoNum type="arabicPeriod"/>
            </a:pPr>
            <a:endParaRPr lang="ru-RU" sz="1500" dirty="0">
              <a:solidFill>
                <a:schemeClr val="accent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2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413032"/>
            <a:ext cx="5972176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Подготовка и аттестация специалистов 2023-</a:t>
            </a:r>
            <a:r>
              <a:rPr lang="en-US" sz="1700" dirty="0"/>
              <a:t>1Q2024</a:t>
            </a:r>
            <a:r>
              <a:rPr lang="ru-RU" sz="17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69657" y="1018116"/>
            <a:ext cx="7903959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ЦОК НАУФОР выдано </a:t>
            </a:r>
            <a:r>
              <a:rPr lang="en-US" sz="1500" dirty="0">
                <a:solidFill>
                  <a:schemeClr val="accent1"/>
                </a:solidFill>
                <a:latin typeface="Arial"/>
              </a:rPr>
              <a:t>3503 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квалификационных свидетельств (в том числе, аттестованным ФСФР); </a:t>
            </a:r>
          </a:p>
          <a:p>
            <a:pPr marL="228600" indent="-228600">
              <a:buFontTx/>
              <a:buAutoNum type="arabicPeriod"/>
            </a:pPr>
            <a:r>
              <a:rPr lang="en-US" sz="1500" dirty="0">
                <a:solidFill>
                  <a:schemeClr val="accent1"/>
                </a:solidFill>
                <a:latin typeface="Arial"/>
              </a:rPr>
              <a:t>38 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семинаров по повышению квалификации – бухгалтерский учет и налогообложение, ПОДФТ;</a:t>
            </a:r>
          </a:p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Как образовательное учреждение НАУФОР провела 26 семинаров – </a:t>
            </a:r>
            <a:r>
              <a:rPr lang="ru-RU" sz="1500" dirty="0" err="1">
                <a:solidFill>
                  <a:schemeClr val="accent1"/>
                </a:solidFill>
                <a:latin typeface="Arial"/>
              </a:rPr>
              <a:t>профдеятельность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;</a:t>
            </a:r>
          </a:p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Подготовка и аттестация инвестиционных советников – запуск программы в 2023 году – выдано 103 аттестата инвестиционных советников и удостоверений о повышении квалификации;</a:t>
            </a:r>
            <a:endParaRPr lang="en-US" sz="1500" dirty="0">
              <a:solidFill>
                <a:schemeClr val="accent1"/>
              </a:solidFill>
              <a:latin typeface="Arial"/>
            </a:endParaRPr>
          </a:p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В конце 2023 года разработана новая программа обучения по внутреннему контролю – выдано 67 удостоверений о повышении квалификации. </a:t>
            </a:r>
          </a:p>
          <a:p>
            <a:pPr marL="228600" indent="-228600">
              <a:buFontTx/>
              <a:buAutoNum type="arabicPeriod"/>
            </a:pPr>
            <a:endParaRPr lang="en-US" sz="1600" dirty="0">
              <a:solidFill>
                <a:schemeClr val="accent1"/>
              </a:solidFill>
              <a:latin typeface="Arial"/>
            </a:endParaRPr>
          </a:p>
          <a:p>
            <a:pPr marL="228600" indent="-228600">
              <a:buFontTx/>
              <a:buAutoNum type="arabicPeriod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28600" indent="-228600">
              <a:buFontTx/>
              <a:buAutoNum type="arabicPeriod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7316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3" y="388151"/>
            <a:ext cx="6921257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Контроль 2023</a:t>
            </a:r>
            <a:r>
              <a:rPr lang="en-US" sz="1700" dirty="0"/>
              <a:t>-1Q2024 </a:t>
            </a:r>
            <a:r>
              <a:rPr lang="ru-RU" sz="1700" dirty="0"/>
              <a:t>(1) – общая информация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10771" y="935364"/>
            <a:ext cx="78605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С 2023 года введен риск-ориентированный контроль – количество и формы проверок в зависимости от количества клиентов и жалоб на члена НАУФОР, изменена процедура проверок;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Выявлено 189 нарушений;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Проведено 91 заседание Дисциплинарного комитета – в 64 случаях применялись меры дисциплинарного воздействия;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5 обжалований решений Дисциплинарного комитета – 1 решение отменено, 2 решения изменены;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В апреле 2023 года НАУФОР опубликовала Обзор практики по контролю за соблюдением требований базовых и внутренних стандартов НАУФОР при предоставлении инвесторам информации о финансовых инструментах и финансовых услугах</a:t>
            </a:r>
            <a:endParaRPr lang="ru-RU" sz="1200" b="1" dirty="0"/>
          </a:p>
          <a:p>
            <a:pPr marL="228600" indent="-228600">
              <a:buFontTx/>
              <a:buAutoNum type="arabicPeriod"/>
            </a:pPr>
            <a:endParaRPr lang="ru-RU" sz="12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83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400592"/>
            <a:ext cx="5150485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Контроль 2023-1</a:t>
            </a:r>
            <a:r>
              <a:rPr lang="en-US" sz="1700" dirty="0"/>
              <a:t>Q</a:t>
            </a:r>
            <a:r>
              <a:rPr lang="ru-RU" sz="1700" dirty="0"/>
              <a:t>202</a:t>
            </a:r>
            <a:r>
              <a:rPr lang="en-US" sz="1700" dirty="0"/>
              <a:t>4</a:t>
            </a:r>
            <a:r>
              <a:rPr lang="ru-RU" sz="1700" dirty="0"/>
              <a:t> (2) - проверки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E4127F7-84FA-447D-AD6F-2695D4B37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659710"/>
              </p:ext>
            </p:extLst>
          </p:nvPr>
        </p:nvGraphicFramePr>
        <p:xfrm>
          <a:off x="358774" y="1067310"/>
          <a:ext cx="8166231" cy="3064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7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8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723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(1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24) 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59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</a:t>
                      </a:r>
                      <a:r>
                        <a:rPr lang="ru-RU" sz="1500" b="1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проверки</a:t>
                      </a:r>
                      <a:endParaRPr lang="ru-RU" sz="1500" b="1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1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232(67)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15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Плановые</a:t>
                      </a:r>
                      <a:r>
                        <a:rPr lang="ru-RU" sz="1500" baseline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проверки</a:t>
                      </a:r>
                      <a:endParaRPr lang="ru-RU" sz="1500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87(4)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159">
                <a:tc>
                  <a:txBody>
                    <a:bodyPr/>
                    <a:lstStyle/>
                    <a:p>
                      <a:pPr algn="ctr"/>
                      <a:r>
                        <a:rPr lang="ru-RU" sz="1500" u="none" strike="noStrike" cap="none" spc="0" baseline="0" dirty="0">
                          <a:solidFill>
                            <a:schemeClr val="accent1"/>
                          </a:solidFill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157</a:t>
                      </a:r>
                      <a:endParaRPr lang="ru-RU" sz="1500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Внеплановые проверки, в том числе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145(63)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15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ru-RU" sz="1500" baseline="30000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жалобам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67(41)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85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инициативе НАУФОР и ЦБ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46(13)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58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контрольные закупки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32(9)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2849"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cap="none" spc="0" baseline="0" dirty="0">
                          <a:solidFill>
                            <a:schemeClr val="accent1"/>
                          </a:solidFill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49/176</a:t>
                      </a:r>
                      <a:endParaRPr lang="ru-RU" sz="1500" b="1" i="0" u="none" strike="noStrike" cap="none" spc="0" baseline="0" dirty="0">
                        <a:solidFill>
                          <a:schemeClr val="accent1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Helvetica Neue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cap="none" spc="0" baseline="0" dirty="0">
                          <a:solidFill>
                            <a:schemeClr val="accent1"/>
                          </a:solidFill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Количество организаций, допустивших нарушение/количество нарушений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kern="1200" cap="none" spc="0" baseline="0" dirty="0">
                          <a:solidFill>
                            <a:schemeClr val="accent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45/189(9/35)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12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EE4127F7-84FA-447D-AD6F-2695D4B37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40857"/>
              </p:ext>
            </p:extLst>
          </p:nvPr>
        </p:nvGraphicFramePr>
        <p:xfrm>
          <a:off x="378458" y="1060450"/>
          <a:ext cx="8136891" cy="28142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9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5362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1Q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5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128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1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53(11)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28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Замечания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(3)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128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Предупреждения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9(3)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128"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Предписания о принятии мер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5(3)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218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об устранении нарушений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11(0)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751"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Штрафы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10(2)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u="none" strike="noStrike" cap="none" spc="0" baseline="0" dirty="0">
                          <a:solidFill>
                            <a:schemeClr val="accent1"/>
                          </a:solidFill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23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u="none" strike="noStrike" cap="none" spc="0" baseline="0" dirty="0">
                          <a:solidFill>
                            <a:schemeClr val="accent1"/>
                          </a:solidFill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  <a:sym typeface="Helvetica Neue"/>
                        </a:rPr>
                        <a:t>Освобождение от ответственности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21(1)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Название 1">
            <a:extLst>
              <a:ext uri="{FF2B5EF4-FFF2-40B4-BE49-F238E27FC236}">
                <a16:creationId xmlns:a16="http://schemas.microsoft.com/office/drawing/2014/main" id="{7466A8EA-59BB-4AE7-9BCD-E1A1575401E6}"/>
              </a:ext>
            </a:extLst>
          </p:cNvPr>
          <p:cNvSpPr txBox="1">
            <a:spLocks/>
          </p:cNvSpPr>
          <p:nvPr/>
        </p:nvSpPr>
        <p:spPr>
          <a:xfrm>
            <a:off x="358774" y="413032"/>
            <a:ext cx="6264764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Контроль 202</a:t>
            </a:r>
            <a:r>
              <a:rPr lang="en-US" sz="1700" dirty="0"/>
              <a:t>3</a:t>
            </a:r>
            <a:r>
              <a:rPr lang="ru-RU" sz="1700" dirty="0"/>
              <a:t>-1</a:t>
            </a:r>
            <a:r>
              <a:rPr lang="en-US" sz="1700" dirty="0"/>
              <a:t>Q</a:t>
            </a:r>
            <a:r>
              <a:rPr lang="ru-RU" sz="1700" dirty="0"/>
              <a:t>202</a:t>
            </a:r>
            <a:r>
              <a:rPr lang="en-US" sz="1700" dirty="0"/>
              <a:t>4</a:t>
            </a:r>
            <a:r>
              <a:rPr lang="ru-RU" sz="1700" dirty="0"/>
              <a:t> (3) — дисциплинарные санкции </a:t>
            </a:r>
          </a:p>
        </p:txBody>
      </p:sp>
    </p:spTree>
    <p:extLst>
      <p:ext uri="{BB962C8B-B14F-4D97-AF65-F5344CB8AC3E}">
        <p14:creationId xmlns:p14="http://schemas.microsoft.com/office/powerpoint/2010/main" val="3337563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425473"/>
            <a:ext cx="5972176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Контроль 2024 (1) - развитие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52047" y="952632"/>
            <a:ext cx="7995138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Расширение областей контроля;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Увеличение числа «контрольных закупок»;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Увеличение количества и развитие компетенции сотрудников.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Совершенствование процедур дисциплинарного производства – новая редакция Дисциплинарного кодекса:</a:t>
            </a:r>
          </a:p>
          <a:p>
            <a:pPr lvl="1"/>
            <a:r>
              <a:rPr lang="ru-RU" sz="1500" dirty="0">
                <a:solidFill>
                  <a:schemeClr val="accent1"/>
                </a:solidFill>
                <a:latin typeface="Arial"/>
              </a:rPr>
              <a:t>упорядочивание мер воздействия (меры «взыскания» и иные меры «воздействия»);</a:t>
            </a:r>
          </a:p>
          <a:p>
            <a:pPr lvl="1"/>
            <a:r>
              <a:rPr lang="ru-RU" sz="1500" dirty="0">
                <a:solidFill>
                  <a:schemeClr val="accent1"/>
                </a:solidFill>
                <a:latin typeface="Arial"/>
              </a:rPr>
              <a:t>уточнение понятия вины;</a:t>
            </a:r>
          </a:p>
          <a:p>
            <a:pPr lvl="1"/>
            <a:r>
              <a:rPr lang="ru-RU" sz="1500" dirty="0">
                <a:solidFill>
                  <a:schemeClr val="accent1"/>
                </a:solidFill>
                <a:latin typeface="Arial"/>
              </a:rPr>
              <a:t>увеличение некоторых процедурных сроков;</a:t>
            </a:r>
          </a:p>
          <a:p>
            <a:pPr lvl="1"/>
            <a:r>
              <a:rPr lang="ru-RU" sz="1500" dirty="0">
                <a:solidFill>
                  <a:schemeClr val="accent1"/>
                </a:solidFill>
                <a:latin typeface="Arial"/>
              </a:rPr>
              <a:t>уточнение роли контрольного подразделения в дисциплинарном разбирательстве.</a:t>
            </a:r>
          </a:p>
          <a:p>
            <a:pPr marL="228600" indent="-228600">
              <a:buAutoNum type="arabicPeriod"/>
            </a:pPr>
            <a:endParaRPr lang="ru-RU" sz="1500" dirty="0">
              <a:solidFill>
                <a:schemeClr val="accent1"/>
              </a:solidFill>
              <a:latin typeface="Arial"/>
            </a:endParaRPr>
          </a:p>
          <a:p>
            <a:pPr marL="228600" indent="-228600">
              <a:buFontTx/>
              <a:buAutoNum type="arabicPeriod"/>
            </a:pPr>
            <a:endParaRPr lang="ru-RU" sz="1500" dirty="0">
              <a:solidFill>
                <a:schemeClr val="accent1"/>
              </a:solidFill>
              <a:latin typeface="Arial"/>
            </a:endParaRPr>
          </a:p>
          <a:p>
            <a:pPr marL="228600" indent="-228600">
              <a:buFontTx/>
              <a:buAutoNum type="arabicPeriod"/>
            </a:pPr>
            <a:endParaRPr lang="ru-RU" sz="12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934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8205" y="410984"/>
            <a:ext cx="8370929" cy="386185"/>
          </a:xfrm>
        </p:spPr>
        <p:txBody>
          <a:bodyPr>
            <a:noAutofit/>
          </a:bodyPr>
          <a:lstStyle/>
          <a:p>
            <a:pPr algn="l"/>
            <a:r>
              <a:rPr lang="ru-RU" sz="1700" b="1" dirty="0">
                <a:solidFill>
                  <a:srgbClr val="0065B2"/>
                </a:solidFill>
                <a:latin typeface="Arial"/>
              </a:rPr>
              <a:t>Контроль 2024 (2) – риск-ориентированный подход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56049"/>
              </p:ext>
            </p:extLst>
          </p:nvPr>
        </p:nvGraphicFramePr>
        <p:xfrm>
          <a:off x="328793" y="1218829"/>
          <a:ext cx="8260341" cy="1940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14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5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5263">
                  <a:extLst>
                    <a:ext uri="{9D8B030D-6E8A-4147-A177-3AD203B41FA5}">
                      <a16:colId xmlns:a16="http://schemas.microsoft.com/office/drawing/2014/main" val="71558124"/>
                    </a:ext>
                  </a:extLst>
                </a:gridCol>
              </a:tblGrid>
              <a:tr h="239199">
                <a:tc row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Внеплановые проверки</a:t>
                      </a:r>
                    </a:p>
                  </a:txBody>
                  <a:tcPr marL="34290" marR="34290" marT="17145" marB="17145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Количество клиентов (пайщиков) 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менее 2000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2000 </a:t>
                      </a:r>
                      <a:r>
                        <a:rPr lang="en-US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20000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более 20000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более 1 млн </a:t>
                      </a:r>
                      <a:endParaRPr lang="ru-RU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004118"/>
                  </a:ext>
                </a:extLst>
              </a:tr>
              <a:tr h="306328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тематические*</a:t>
                      </a:r>
                    </a:p>
                  </a:txBody>
                  <a:tcPr marL="34290" marR="34290" marT="17145" marB="17145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Не проводятся 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Ежегодно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</a:pP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от 2 раз в год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17145" marB="1714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6122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 видам деятельности**</a:t>
                      </a:r>
                    </a:p>
                  </a:txBody>
                  <a:tcPr marL="34290" marR="34290" marT="17145" marB="17145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Не проводятся 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Если к</a:t>
                      </a: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оличество жалоб превышает 1% клиентов (пайщиков)</a:t>
                      </a:r>
                      <a:endParaRPr lang="ru-RU" sz="1500" b="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Если к</a:t>
                      </a: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оличество жалоб превышает 1% клиентов (пайщиков)</a:t>
                      </a: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Если к</a:t>
                      </a: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оличество жалоб превышает 0,1%</a:t>
                      </a:r>
                      <a:r>
                        <a:rPr lang="en-US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 </a:t>
                      </a:r>
                      <a:r>
                        <a:rPr lang="ru-RU" sz="1500" b="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  <a:sym typeface="Helvetica Neue"/>
                        </a:rPr>
                        <a:t>клиентов (пайщиков)</a:t>
                      </a:r>
                      <a:endParaRPr lang="ru-RU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4290" marR="34290" marT="17145" marB="1714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8556" y="3931784"/>
            <a:ext cx="7879650" cy="4078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algn="l"/>
            <a:r>
              <a:rPr lang="ru-RU" sz="1200" dirty="0">
                <a:solidFill>
                  <a:schemeClr val="tx2"/>
                </a:solidFill>
                <a:sym typeface="Helvetica Neue"/>
              </a:rPr>
              <a:t>* </a:t>
            </a:r>
            <a:r>
              <a:rPr lang="en-US" sz="1200" dirty="0">
                <a:solidFill>
                  <a:schemeClr val="tx2"/>
                </a:solidFill>
                <a:sym typeface="Helvetica Neue"/>
              </a:rPr>
              <a:t>   </a:t>
            </a:r>
            <a:r>
              <a:rPr lang="ru-RU" sz="1200" dirty="0">
                <a:solidFill>
                  <a:schemeClr val="tx2"/>
                </a:solidFill>
                <a:cs typeface="Times New Roman" pitchFamily="18" charset="0"/>
              </a:rPr>
              <a:t>предложение финансовых инструментов, тестирование, инвестиционное профилирование и т.п., в том числе КЗ</a:t>
            </a:r>
            <a:endParaRPr lang="ru-RU" sz="1200" dirty="0">
              <a:solidFill>
                <a:schemeClr val="tx2"/>
              </a:solidFill>
              <a:sym typeface="Helvetica Neue"/>
            </a:endParaRPr>
          </a:p>
          <a:p>
            <a:pPr algn="l"/>
            <a:r>
              <a:rPr lang="ru-RU" sz="1200" dirty="0">
                <a:solidFill>
                  <a:schemeClr val="tx2"/>
                </a:solidFill>
                <a:cs typeface="Times New Roman" pitchFamily="18" charset="0"/>
              </a:rPr>
              <a:t>**  проверка проводится в квартал, следующий за кварталом, в котором превышен указанный показатель</a:t>
            </a:r>
            <a:endParaRPr lang="ru-RU" sz="1200" dirty="0">
              <a:solidFill>
                <a:schemeClr val="tx2"/>
              </a:solidFill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66D1AA8-A991-44A9-A044-12491CE68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Название 1">
            <a:extLst>
              <a:ext uri="{FF2B5EF4-FFF2-40B4-BE49-F238E27FC236}">
                <a16:creationId xmlns:a16="http://schemas.microsoft.com/office/drawing/2014/main" id="{9546CA0D-33CD-4898-A8D3-1094D7FAAAB8}"/>
              </a:ext>
            </a:extLst>
          </p:cNvPr>
          <p:cNvSpPr txBox="1">
            <a:spLocks/>
          </p:cNvSpPr>
          <p:nvPr/>
        </p:nvSpPr>
        <p:spPr>
          <a:xfrm>
            <a:off x="234360" y="2304585"/>
            <a:ext cx="8598333" cy="21930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l"/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ВНИМАНИЕ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65181EA-DC85-4373-AAEE-3D7EAED7F4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6701" y="377440"/>
            <a:ext cx="1604949" cy="20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344608"/>
            <a:ext cx="5150485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НАУФОР –</a:t>
            </a:r>
            <a:r>
              <a:rPr lang="en-US" sz="1700" dirty="0"/>
              <a:t>1Q</a:t>
            </a:r>
            <a:r>
              <a:rPr lang="ru-RU" sz="1700" dirty="0"/>
              <a:t>202</a:t>
            </a:r>
            <a:r>
              <a:rPr lang="en-US" sz="1700" dirty="0"/>
              <a:t>4</a:t>
            </a:r>
            <a:r>
              <a:rPr lang="ru-RU" sz="1700" dirty="0"/>
              <a:t> кратко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53264" y="779437"/>
            <a:ext cx="7895471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НАУФОР – СРО для 9 видов деятельности на финансовом рынке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количество членов –</a:t>
            </a:r>
            <a:r>
              <a:rPr lang="en-US" sz="15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656</a:t>
            </a:r>
            <a:r>
              <a:rPr lang="en-US" sz="1500" dirty="0">
                <a:solidFill>
                  <a:schemeClr val="accent1"/>
                </a:solidFill>
                <a:latin typeface="Arial"/>
              </a:rPr>
              <a:t> 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брокеров, дилеров, депозитариев, управляющих, инвестиционных советников, АИФ, управляющих компаний, специализированных депозитариев и регистраторов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5 советов – Совет по брокерской деятельности, Совет управляющих компаний, Совет по инвестиционному консультированию, Совет по регистраторской деятельности, Совет по цифровым активам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12 комитетов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аккредитация программ </a:t>
            </a:r>
            <a:r>
              <a:rPr lang="ru-RU" sz="1500" dirty="0" err="1">
                <a:solidFill>
                  <a:schemeClr val="accent1"/>
                </a:solidFill>
                <a:latin typeface="Arial"/>
              </a:rPr>
              <a:t>автоконсультирования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 и </a:t>
            </a:r>
            <a:r>
              <a:rPr lang="ru-RU" sz="1500" dirty="0" err="1">
                <a:solidFill>
                  <a:schemeClr val="accent1"/>
                </a:solidFill>
                <a:latin typeface="Arial"/>
              </a:rPr>
              <a:t>автоследования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 - 25 программ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3 представительства – Санкт-Петербург, Екатеринбург, Казань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штат –</a:t>
            </a:r>
            <a:r>
              <a:rPr lang="en-US" sz="1500" dirty="0">
                <a:solidFill>
                  <a:schemeClr val="accent1"/>
                </a:solidFill>
                <a:latin typeface="Arial"/>
              </a:rPr>
              <a:t> 7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3 сотрудника</a:t>
            </a:r>
            <a:endParaRPr lang="en-US" sz="15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основные задачи ассоциации: обеспечение условий ведения бизнеса членов и развитие финансового рынка в целом, как СРО – регулирование и контроль за соблюдением правил взаимодействия с клиентами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НАУФОР – ЦОК, обучение и аттестация инвестиционных советников, обучение внутренних контролеров</a:t>
            </a:r>
            <a:endParaRPr lang="ru-RU" sz="1600" dirty="0">
              <a:solidFill>
                <a:schemeClr val="accent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90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344608"/>
            <a:ext cx="7988059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Консолидация функций СРО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18095" y="863616"/>
            <a:ext cx="8303605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Соглашение НАУФОР и НФА: НАУФОР – саморегулирование и представление интересов индустрии в любых областях, кроме являющихся приоритетными для НФА, НФА - администрирование стандартной документации РЕПО, Совета РЕПО, списка дилеров РЕПО, администрирование стандартной документации внебиржевых деривативов, РОК, расчет фиксинга НФА (</a:t>
            </a:r>
            <a:r>
              <a:rPr lang="en-US" sz="1500" dirty="0">
                <a:solidFill>
                  <a:schemeClr val="accent1"/>
                </a:solidFill>
                <a:latin typeface="Arial"/>
              </a:rPr>
              <a:t>MIRP), 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финансовых индикаторов </a:t>
            </a:r>
            <a:r>
              <a:rPr lang="en-US" sz="1500" dirty="0" err="1">
                <a:solidFill>
                  <a:schemeClr val="accent1"/>
                </a:solidFill>
                <a:latin typeface="Arial"/>
              </a:rPr>
              <a:t>MosPrime</a:t>
            </a:r>
            <a:r>
              <a:rPr lang="en-US" sz="1500" dirty="0">
                <a:solidFill>
                  <a:schemeClr val="accent1"/>
                </a:solidFill>
                <a:latin typeface="Arial"/>
              </a:rPr>
              <a:t> Rate, </a:t>
            </a:r>
            <a:r>
              <a:rPr lang="en-US" sz="1500" dirty="0" err="1">
                <a:solidFill>
                  <a:schemeClr val="accent1"/>
                </a:solidFill>
                <a:latin typeface="Arial"/>
              </a:rPr>
              <a:t>RoisFix</a:t>
            </a:r>
            <a:r>
              <a:rPr lang="en-US" sz="1500" dirty="0">
                <a:solidFill>
                  <a:schemeClr val="accent1"/>
                </a:solidFill>
                <a:latin typeface="Arial"/>
              </a:rPr>
              <a:t>, NFEA SWAP Rate, </a:t>
            </a:r>
            <a:r>
              <a:rPr lang="en-US" sz="1500" dirty="0" err="1">
                <a:solidFill>
                  <a:schemeClr val="accent1"/>
                </a:solidFill>
                <a:latin typeface="Arial"/>
              </a:rPr>
              <a:t>RuREPO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, ведение реестра финансовых аналитиков, администрирование Кодекса этики финансовых аналитиков, развитие рынка драгоценных камней и драгоценных металлов, «зеленые облигации»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март 2023 – аккредитация 10 программ, аккредитованных НФА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май 2023 прекращение у НФА статуса СРО; </a:t>
            </a:r>
            <a:endParaRPr lang="en-US" sz="15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июль 2023 – получение НАУФОР статуса СРО регистраторов, избрание Совета директоров с участием представителей членов НФА, завершение процесса перехода сотрудников НФА в НАУФОР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декабрь 2023 – завершение процесса вступления в НАУФОР (209) членов НФА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январь 2024 – создание в НАУФОР Совета по регистраторской деятельности</a:t>
            </a:r>
            <a:endParaRPr lang="ru-RU" sz="1600" dirty="0">
              <a:solidFill>
                <a:schemeClr val="accent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248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344608"/>
            <a:ext cx="5150485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НАУФОР – задачи 2024-2025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53264" y="966049"/>
            <a:ext cx="815657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внутреннего инвестиционного спроса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защита интересов получателей финансовых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базы финансовых инструментов, обращающихся на внутреннем рынке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финансовой инфраструктуры, индустрии финансовых посредников и индустрии коллективного инвестирования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208541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344608"/>
            <a:ext cx="8345611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Нормотворчество 2</a:t>
            </a:r>
            <a:r>
              <a:rPr lang="en-US" sz="1700" dirty="0"/>
              <a:t>H</a:t>
            </a:r>
            <a:r>
              <a:rPr lang="ru-RU" sz="1700" dirty="0"/>
              <a:t>2023-2025 – деятельность профучастников и УК ПИФ (1)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53264" y="779437"/>
            <a:ext cx="8156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/>
              </a:solidFill>
              <a:latin typeface="Arial"/>
            </a:endParaRPr>
          </a:p>
          <a:p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B29C2D0-9836-4930-938B-3348B93E1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59400"/>
              </p:ext>
            </p:extLst>
          </p:nvPr>
        </p:nvGraphicFramePr>
        <p:xfrm>
          <a:off x="306018" y="882373"/>
          <a:ext cx="8223739" cy="3617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558">
                  <a:extLst>
                    <a:ext uri="{9D8B030D-6E8A-4147-A177-3AD203B41FA5}">
                      <a16:colId xmlns:a16="http://schemas.microsoft.com/office/drawing/2014/main" val="3768288771"/>
                    </a:ext>
                  </a:extLst>
                </a:gridCol>
                <a:gridCol w="2547571">
                  <a:extLst>
                    <a:ext uri="{9D8B030D-6E8A-4147-A177-3AD203B41FA5}">
                      <a16:colId xmlns:a16="http://schemas.microsoft.com/office/drawing/2014/main" val="2124595887"/>
                    </a:ext>
                  </a:extLst>
                </a:gridCol>
                <a:gridCol w="2643344">
                  <a:extLst>
                    <a:ext uri="{9D8B030D-6E8A-4147-A177-3AD203B41FA5}">
                      <a16:colId xmlns:a16="http://schemas.microsoft.com/office/drawing/2014/main" val="1029309999"/>
                    </a:ext>
                  </a:extLst>
                </a:gridCol>
                <a:gridCol w="2592266">
                  <a:extLst>
                    <a:ext uri="{9D8B030D-6E8A-4147-A177-3AD203B41FA5}">
                      <a16:colId xmlns:a16="http://schemas.microsoft.com/office/drawing/2014/main" val="3142718408"/>
                    </a:ext>
                  </a:extLst>
                </a:gridCol>
              </a:tblGrid>
              <a:tr h="3703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61432"/>
                  </a:ext>
                </a:extLst>
              </a:tr>
              <a:tr h="895044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Исключить повышение имущественного критерия для квалифицированных инвесторов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Расширен круг и комбинация критериев, упрощение механизма «последнего слова», обсуждается срок введения новых требований 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65360"/>
                  </a:ext>
                </a:extLst>
              </a:tr>
              <a:tr h="1296271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Расширение круга простых структурных продуктов, которые могут предлагаться физическим лицам, не являющимся квалифицированными инвесторами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Вероятно до конца года за счет расширения перечня приемлемых базовых активов и разрешения нелинейной зависимости дохода от изменения стоимости базового актива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26709"/>
                  </a:ext>
                </a:extLst>
              </a:tr>
              <a:tr h="370363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Кросс-идентификация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29466"/>
                  </a:ext>
                </a:extLst>
              </a:tr>
              <a:tr h="493817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Возможность передачи функций УК </a:t>
                      </a:r>
                      <a:r>
                        <a:rPr lang="ru-RU" sz="1300" kern="1200" dirty="0" err="1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спецдепозитарию</a:t>
                      </a:r>
                      <a:endParaRPr lang="ru-RU" sz="13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3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Вероятно до конца года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27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344608"/>
            <a:ext cx="8127337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Нормотворчество 2</a:t>
            </a:r>
            <a:r>
              <a:rPr lang="en-US" sz="1700" dirty="0"/>
              <a:t>H</a:t>
            </a:r>
            <a:r>
              <a:rPr lang="ru-RU" sz="1700" dirty="0"/>
              <a:t>2023-2025 – деятельность профучастников и УК ПИФ (2)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53264" y="779437"/>
            <a:ext cx="8156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/>
              </a:solidFill>
              <a:latin typeface="Arial"/>
            </a:endParaRPr>
          </a:p>
          <a:p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B29C2D0-9836-4930-938B-3348B93E1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632166"/>
              </p:ext>
            </p:extLst>
          </p:nvPr>
        </p:nvGraphicFramePr>
        <p:xfrm>
          <a:off x="272392" y="791260"/>
          <a:ext cx="8118320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290">
                  <a:extLst>
                    <a:ext uri="{9D8B030D-6E8A-4147-A177-3AD203B41FA5}">
                      <a16:colId xmlns:a16="http://schemas.microsoft.com/office/drawing/2014/main" val="3768288771"/>
                    </a:ext>
                  </a:extLst>
                </a:gridCol>
                <a:gridCol w="2549769">
                  <a:extLst>
                    <a:ext uri="{9D8B030D-6E8A-4147-A177-3AD203B41FA5}">
                      <a16:colId xmlns:a16="http://schemas.microsoft.com/office/drawing/2014/main" val="2124595887"/>
                    </a:ext>
                  </a:extLst>
                </a:gridCol>
                <a:gridCol w="2652414">
                  <a:extLst>
                    <a:ext uri="{9D8B030D-6E8A-4147-A177-3AD203B41FA5}">
                      <a16:colId xmlns:a16="http://schemas.microsoft.com/office/drawing/2014/main" val="1029309999"/>
                    </a:ext>
                  </a:extLst>
                </a:gridCol>
                <a:gridCol w="2486847">
                  <a:extLst>
                    <a:ext uri="{9D8B030D-6E8A-4147-A177-3AD203B41FA5}">
                      <a16:colId xmlns:a16="http://schemas.microsoft.com/office/drawing/2014/main" val="3142718408"/>
                    </a:ext>
                  </a:extLst>
                </a:gridCol>
              </a:tblGrid>
              <a:tr h="36261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61432"/>
                  </a:ext>
                </a:extLst>
              </a:tr>
              <a:tr h="362618"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ЗПИФ: увеличение сроков договора доверительного управления фонда, ведение возможности переквалификации фонда, разделение паев на классы; право УК управлять личными фондами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Вероятно до конца года </a:t>
                      </a:r>
                    </a:p>
                    <a:p>
                      <a:endParaRPr lang="ru-RU" sz="13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729466"/>
                  </a:ext>
                </a:extLst>
              </a:tr>
              <a:tr h="362618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Отмена минимальной суммы инвестиций в ЗПИФ недвижимости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894027"/>
                  </a:ext>
                </a:extLst>
              </a:tr>
              <a:tr h="362618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Допуск профучастников, УК ПИФ, регистраторов и </a:t>
                      </a:r>
                      <a:r>
                        <a:rPr lang="ru-RU" sz="1300" dirty="0" err="1">
                          <a:solidFill>
                            <a:schemeClr val="accent1"/>
                          </a:solidFill>
                        </a:rPr>
                        <a:t>спецдепозитариев</a:t>
                      </a:r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 к инфраструктуре «цифрового профиля»</a:t>
                      </a:r>
                      <a:endParaRPr lang="ru-RU" sz="13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49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697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344608"/>
            <a:ext cx="8127337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Нормотворчество 2</a:t>
            </a:r>
            <a:r>
              <a:rPr lang="en-US" sz="1700" dirty="0"/>
              <a:t>H</a:t>
            </a:r>
            <a:r>
              <a:rPr lang="ru-RU" sz="1700" dirty="0"/>
              <a:t>2023-2025 – деятельность профучастников и УК ПИФ (3)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53264" y="779437"/>
            <a:ext cx="8156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/>
              </a:solidFill>
              <a:latin typeface="Arial"/>
            </a:endParaRPr>
          </a:p>
          <a:p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B29C2D0-9836-4930-938B-3348B93E1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7336"/>
              </p:ext>
            </p:extLst>
          </p:nvPr>
        </p:nvGraphicFramePr>
        <p:xfrm>
          <a:off x="358774" y="859253"/>
          <a:ext cx="8127338" cy="3644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842">
                  <a:extLst>
                    <a:ext uri="{9D8B030D-6E8A-4147-A177-3AD203B41FA5}">
                      <a16:colId xmlns:a16="http://schemas.microsoft.com/office/drawing/2014/main" val="3768288771"/>
                    </a:ext>
                  </a:extLst>
                </a:gridCol>
                <a:gridCol w="2531627">
                  <a:extLst>
                    <a:ext uri="{9D8B030D-6E8A-4147-A177-3AD203B41FA5}">
                      <a16:colId xmlns:a16="http://schemas.microsoft.com/office/drawing/2014/main" val="2124595887"/>
                    </a:ext>
                  </a:extLst>
                </a:gridCol>
                <a:gridCol w="2659822">
                  <a:extLst>
                    <a:ext uri="{9D8B030D-6E8A-4147-A177-3AD203B41FA5}">
                      <a16:colId xmlns:a16="http://schemas.microsoft.com/office/drawing/2014/main" val="1029309999"/>
                    </a:ext>
                  </a:extLst>
                </a:gridCol>
                <a:gridCol w="2522047">
                  <a:extLst>
                    <a:ext uri="{9D8B030D-6E8A-4147-A177-3AD203B41FA5}">
                      <a16:colId xmlns:a16="http://schemas.microsoft.com/office/drawing/2014/main" val="3429763856"/>
                    </a:ext>
                  </a:extLst>
                </a:gridCol>
              </a:tblGrid>
              <a:tr h="3230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61432"/>
                  </a:ext>
                </a:extLst>
              </a:tr>
              <a:tr h="759800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уровня кредитного рейтинга облигаций российских эмитентов, доступных к приобретению розничными инвесторами без проведения тестирования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Вероятно до конца года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65360"/>
                  </a:ext>
                </a:extLst>
              </a:tr>
              <a:tr h="759800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Снижение требований к допуску паев иностранных биржевых инвестиционных фондов (ETF) к обращению на торгах российского организатора торговли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16708"/>
                  </a:ext>
                </a:extLst>
              </a:tr>
              <a:tr h="718717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эл. документов для определения НДФЛ при переходе клиентов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Вероятно до конца года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2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696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344608"/>
            <a:ext cx="6804026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Нормотворчество 2</a:t>
            </a:r>
            <a:r>
              <a:rPr lang="en-US" sz="1700" dirty="0"/>
              <a:t>H</a:t>
            </a:r>
            <a:r>
              <a:rPr lang="ru-RU" sz="1700" dirty="0"/>
              <a:t>2023-2025 – налоговые инициативы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53264" y="779437"/>
            <a:ext cx="8156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/>
              </a:solidFill>
              <a:latin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1"/>
              </a:solidFill>
              <a:latin typeface="Arial"/>
            </a:endParaRPr>
          </a:p>
          <a:p>
            <a:r>
              <a:rPr lang="ru-RU" sz="1600" dirty="0">
                <a:solidFill>
                  <a:schemeClr val="accent1"/>
                </a:solidFill>
                <a:latin typeface="Arial"/>
              </a:rPr>
              <a:t> 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B29C2D0-9836-4930-938B-3348B93E1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557234"/>
              </p:ext>
            </p:extLst>
          </p:nvPr>
        </p:nvGraphicFramePr>
        <p:xfrm>
          <a:off x="310662" y="779437"/>
          <a:ext cx="821909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753">
                  <a:extLst>
                    <a:ext uri="{9D8B030D-6E8A-4147-A177-3AD203B41FA5}">
                      <a16:colId xmlns:a16="http://schemas.microsoft.com/office/drawing/2014/main" val="3768288771"/>
                    </a:ext>
                  </a:extLst>
                </a:gridCol>
                <a:gridCol w="2549732">
                  <a:extLst>
                    <a:ext uri="{9D8B030D-6E8A-4147-A177-3AD203B41FA5}">
                      <a16:colId xmlns:a16="http://schemas.microsoft.com/office/drawing/2014/main" val="2124595887"/>
                    </a:ext>
                  </a:extLst>
                </a:gridCol>
                <a:gridCol w="2696345">
                  <a:extLst>
                    <a:ext uri="{9D8B030D-6E8A-4147-A177-3AD203B41FA5}">
                      <a16:colId xmlns:a16="http://schemas.microsoft.com/office/drawing/2014/main" val="1029309999"/>
                    </a:ext>
                  </a:extLst>
                </a:gridCol>
                <a:gridCol w="2539265">
                  <a:extLst>
                    <a:ext uri="{9D8B030D-6E8A-4147-A177-3AD203B41FA5}">
                      <a16:colId xmlns:a16="http://schemas.microsoft.com/office/drawing/2014/main" val="3142718408"/>
                    </a:ext>
                  </a:extLst>
                </a:gridCol>
              </a:tblGrid>
              <a:tr h="2703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061432"/>
                  </a:ext>
                </a:extLst>
              </a:tr>
              <a:tr h="337772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ИИС-3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65360"/>
                  </a:ext>
                </a:extLst>
              </a:tr>
              <a:tr h="162979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ИИС-ПИФ – для ОПИФ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426709"/>
                  </a:ext>
                </a:extLst>
              </a:tr>
              <a:tr h="388704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Сохранение ИИС-1, повышение </a:t>
                      </a:r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привлекательности</a:t>
                      </a:r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 ИИС-2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Возможность открывать </a:t>
                      </a:r>
                      <a:r>
                        <a:rPr lang="en-US" sz="1300" dirty="0">
                          <a:solidFill>
                            <a:schemeClr val="accent1"/>
                          </a:solidFill>
                        </a:rPr>
                        <a:t>5-</a:t>
                      </a:r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летние</a:t>
                      </a:r>
                      <a:r>
                        <a:rPr lang="ru-RU" sz="1300" baseline="0" dirty="0">
                          <a:solidFill>
                            <a:schemeClr val="accent1"/>
                          </a:solidFill>
                        </a:rPr>
                        <a:t> ИИС-3 до 2027, возможность конвертировать ИИС-1 и -2 в ИИС-3</a:t>
                      </a:r>
                      <a:endParaRPr lang="ru-RU" sz="13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673700"/>
                  </a:ext>
                </a:extLst>
              </a:tr>
              <a:tr h="362618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условий ИИС-3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Сохранить возможность открывать </a:t>
                      </a:r>
                      <a:r>
                        <a:rPr lang="en-US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5-</a:t>
                      </a:r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летние ИИС-3, ввести возможность уплаты доходов по ИИС на другие счета, возможность временно снимать часть суммы без потери льгот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894027"/>
                  </a:ext>
                </a:extLst>
              </a:tr>
              <a:tr h="362618">
                <a:tc>
                  <a:txBody>
                    <a:bodyPr/>
                    <a:lstStyle/>
                    <a:p>
                      <a:r>
                        <a:rPr lang="ru-RU" sz="1300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Передача функции налогового агента от УК ПИФ брокеру-депозитарию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>
                          <a:solidFill>
                            <a:schemeClr val="accent1"/>
                          </a:solidFill>
                        </a:rPr>
                        <a:t>Вероятна до конца года 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201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48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азвание 1">
            <a:extLst>
              <a:ext uri="{FF2B5EF4-FFF2-40B4-BE49-F238E27FC236}">
                <a16:creationId xmlns:a16="http://schemas.microsoft.com/office/drawing/2014/main" id="{CA138DED-3CE4-4342-9A33-FDEAF9127439}"/>
              </a:ext>
            </a:extLst>
          </p:cNvPr>
          <p:cNvSpPr txBox="1">
            <a:spLocks/>
          </p:cNvSpPr>
          <p:nvPr/>
        </p:nvSpPr>
        <p:spPr>
          <a:xfrm>
            <a:off x="358774" y="406812"/>
            <a:ext cx="6241318" cy="339402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2800"/>
              </a:lnSpc>
              <a:spcBef>
                <a:spcPct val="0"/>
              </a:spcBef>
              <a:buNone/>
              <a:defRPr sz="2600" b="1" i="0" kern="1200">
                <a:solidFill>
                  <a:srgbClr val="0065B2"/>
                </a:solidFill>
                <a:latin typeface="Arial"/>
                <a:ea typeface="+mj-ea"/>
                <a:cs typeface="+mj-cs"/>
              </a:defRPr>
            </a:lvl1pPr>
          </a:lstStyle>
          <a:p>
            <a:r>
              <a:rPr lang="ru-RU" sz="1700" dirty="0"/>
              <a:t>Дискуссии 2024-2025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F978B9-2FE2-40DA-9587-2FF5C940E52C}"/>
              </a:ext>
            </a:extLst>
          </p:cNvPr>
          <p:cNvSpPr txBox="1"/>
          <p:nvPr/>
        </p:nvSpPr>
        <p:spPr>
          <a:xfrm>
            <a:off x="290349" y="1012509"/>
            <a:ext cx="786643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ЦФА – устранение регуляторного арбитража</a:t>
            </a:r>
          </a:p>
          <a:p>
            <a:pPr marL="228600" indent="-228600">
              <a:buAutoNum type="arabicPeriod"/>
            </a:pPr>
            <a:r>
              <a:rPr lang="ru-RU" sz="1500" dirty="0" err="1">
                <a:solidFill>
                  <a:schemeClr val="accent1"/>
                </a:solidFill>
                <a:latin typeface="Arial"/>
              </a:rPr>
              <a:t>Дезинтермедиация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 – определение ролей брокера и биржи на рынке ценных бумаг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Открытые </a:t>
            </a:r>
            <a:r>
              <a:rPr lang="en-US" sz="1500" dirty="0">
                <a:solidFill>
                  <a:schemeClr val="accent1"/>
                </a:solidFill>
                <a:latin typeface="Arial"/>
              </a:rPr>
              <a:t>API</a:t>
            </a:r>
            <a:r>
              <a:rPr lang="ru-RU" sz="1500" dirty="0">
                <a:solidFill>
                  <a:schemeClr val="accent1"/>
                </a:solidFill>
                <a:latin typeface="Arial"/>
              </a:rPr>
              <a:t> – круг участников, круг информации, сроки   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Фонд страхования ИИС – реорганизация ФОГФ</a:t>
            </a:r>
          </a:p>
          <a:p>
            <a:pPr marL="228600" indent="-228600">
              <a:buAutoNum type="arabicPeriod"/>
            </a:pPr>
            <a:r>
              <a:rPr lang="ru-RU" sz="1500" dirty="0">
                <a:solidFill>
                  <a:schemeClr val="accent1"/>
                </a:solidFill>
                <a:latin typeface="Arial"/>
              </a:rPr>
              <a:t>Финансовый омбудсмен – юрисдикция в отношении профучастников и УК</a:t>
            </a:r>
            <a:endParaRPr lang="ru-RU" sz="12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1881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итализация рынка акций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Слайд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Спасибо за внимание!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Капитализация рынка акций</Template>
  <TotalTime>80059</TotalTime>
  <Words>4327</Words>
  <Application>Microsoft Office PowerPoint</Application>
  <PresentationFormat>Экран (16:9)</PresentationFormat>
  <Paragraphs>286</Paragraphs>
  <Slides>19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Helvetica Neue</vt:lpstr>
      <vt:lpstr>Times New Roman</vt:lpstr>
      <vt:lpstr>Капитализация рынка акций</vt:lpstr>
      <vt:lpstr>Слайды</vt:lpstr>
      <vt:lpstr>Спасибо за внимание!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Контроль 2024 (2) – риск-ориентированный подход</vt:lpstr>
      <vt:lpstr>Презентация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Капитализация рынка акций</dc:title>
  <dc:creator>Tregub</dc:creator>
  <cp:lastModifiedBy>Ольга</cp:lastModifiedBy>
  <cp:revision>1066</cp:revision>
  <cp:lastPrinted>2024-04-08T09:19:42Z</cp:lastPrinted>
  <dcterms:created xsi:type="dcterms:W3CDTF">2021-01-28T10:47:17Z</dcterms:created>
  <dcterms:modified xsi:type="dcterms:W3CDTF">2024-04-11T12:45:45Z</dcterms:modified>
</cp:coreProperties>
</file>